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7"/>
  </p:notesMasterIdLst>
  <p:handoutMasterIdLst>
    <p:handoutMasterId r:id="rId28"/>
  </p:handoutMasterIdLst>
  <p:sldIdLst>
    <p:sldId id="271" r:id="rId5"/>
    <p:sldId id="3743" r:id="rId6"/>
    <p:sldId id="3763" r:id="rId7"/>
    <p:sldId id="3764" r:id="rId8"/>
    <p:sldId id="3614" r:id="rId9"/>
    <p:sldId id="439" r:id="rId10"/>
    <p:sldId id="3758" r:id="rId11"/>
    <p:sldId id="3761" r:id="rId12"/>
    <p:sldId id="3719" r:id="rId13"/>
    <p:sldId id="3720" r:id="rId14"/>
    <p:sldId id="3616" r:id="rId15"/>
    <p:sldId id="3618" r:id="rId16"/>
    <p:sldId id="3619" r:id="rId17"/>
    <p:sldId id="3620" r:id="rId18"/>
    <p:sldId id="3626" r:id="rId19"/>
    <p:sldId id="3760" r:id="rId20"/>
    <p:sldId id="3746" r:id="rId21"/>
    <p:sldId id="3742" r:id="rId22"/>
    <p:sldId id="3762" r:id="rId23"/>
    <p:sldId id="3767" r:id="rId24"/>
    <p:sldId id="3735" r:id="rId25"/>
    <p:sldId id="3752" r:id="rId26"/>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3"/>
            <p14:sldId id="3764"/>
            <p14:sldId id="3614"/>
            <p14:sldId id="439"/>
            <p14:sldId id="3758"/>
            <p14:sldId id="3761"/>
            <p14:sldId id="3719"/>
            <p14:sldId id="3720"/>
            <p14:sldId id="3616"/>
            <p14:sldId id="3618"/>
            <p14:sldId id="3619"/>
            <p14:sldId id="3620"/>
            <p14:sldId id="3626"/>
            <p14:sldId id="3760"/>
            <p14:sldId id="3746"/>
            <p14:sldId id="3742"/>
            <p14:sldId id="3762"/>
            <p14:sldId id="3767"/>
            <p14:sldId id="3735"/>
            <p14:sldId id="3752"/>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0C96B-619C-41C7-A43F-5498865D6E06}" v="5" dt="2019-01-26T12:13:36.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3836" autoAdjust="0"/>
  </p:normalViewPr>
  <p:slideViewPr>
    <p:cSldViewPr snapToGrid="0">
      <p:cViewPr varScale="1">
        <p:scale>
          <a:sx n="103" d="100"/>
          <a:sy n="103" d="100"/>
        </p:scale>
        <p:origin x="920"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8/19/24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8/19/24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8/19/24 11:52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8/19/24 11:52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88980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19/8/24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9.png"/><Relationship Id="rId7" Type="http://schemas.openxmlformats.org/officeDocument/2006/relationships/image" Target="../media/image64.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g"/><Relationship Id="rId18" Type="http://schemas.openxmlformats.org/officeDocument/2006/relationships/image" Target="../media/image20.png"/><Relationship Id="rId3" Type="http://schemas.openxmlformats.org/officeDocument/2006/relationships/image" Target="../media/image68.png"/><Relationship Id="rId21" Type="http://schemas.openxmlformats.org/officeDocument/2006/relationships/image" Target="../media/image2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19.png"/><Relationship Id="rId2" Type="http://schemas.openxmlformats.org/officeDocument/2006/relationships/notesSlide" Target="../notesSlides/notesSlide13.xml"/><Relationship Id="rId16" Type="http://schemas.openxmlformats.org/officeDocument/2006/relationships/image" Target="../media/image81.sv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21.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21.png"/><Relationship Id="rId21" Type="http://schemas.openxmlformats.org/officeDocument/2006/relationships/image" Target="../media/image96.png"/><Relationship Id="rId7" Type="http://schemas.openxmlformats.org/officeDocument/2006/relationships/image" Target="../media/image85.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82.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5.xml"/><Relationship Id="rId6" Type="http://schemas.openxmlformats.org/officeDocument/2006/relationships/image" Target="../media/image84.png"/><Relationship Id="rId11" Type="http://schemas.openxmlformats.org/officeDocument/2006/relationships/image" Target="../media/image23.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22.png"/><Relationship Id="rId19" Type="http://schemas.openxmlformats.org/officeDocument/2006/relationships/image" Target="../media/image94.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21.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9.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118805"/>
          </a:xfrm>
          <a:prstGeom prst="rect">
            <a:avLst/>
          </a:prstGeom>
          <a:noFill/>
        </p:spPr>
        <p:txBody>
          <a:bodyPr wrap="square" rtlCol="0">
            <a:spAutoFit/>
          </a:bodyPr>
          <a:lstStyle/>
          <a:p>
            <a:pPr algn="ctr"/>
            <a:r>
              <a:rPr lang="es-AR" sz="3264" b="1" dirty="0">
                <a:solidFill>
                  <a:schemeClr val="bg1"/>
                </a:solidFill>
                <a:latin typeface="Raleway" pitchFamily="2" charset="77"/>
              </a:rPr>
              <a:t>TP 03: Introducción a Azure DevOps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dirty="0" err="1"/>
              <a:t>Integrado</a:t>
            </a:r>
            <a:r>
              <a:rPr lang="en-GB" dirty="0"/>
              <a:t> con GitHub</a:t>
            </a:r>
            <a:endParaRPr lang="en-US" dirty="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dirty="0"/>
              <a:t>Azure Pipelines </a:t>
            </a:r>
            <a:r>
              <a:rPr lang="en-GB" dirty="0" err="1"/>
              <a:t>ya</a:t>
            </a:r>
            <a:r>
              <a:rPr lang="en-GB" dirty="0"/>
              <a:t> </a:t>
            </a:r>
            <a:r>
              <a:rPr lang="en-GB" dirty="0" err="1"/>
              <a:t>está</a:t>
            </a:r>
            <a:r>
              <a:rPr lang="en-GB" dirty="0"/>
              <a:t> disponible para </a:t>
            </a:r>
            <a:r>
              <a:rPr lang="en-GB" dirty="0" err="1"/>
              <a:t>cualquier</a:t>
            </a:r>
            <a:r>
              <a:rPr lang="en-GB" dirty="0"/>
              <a:t> </a:t>
            </a:r>
            <a:r>
              <a:rPr lang="en-GB" dirty="0" err="1"/>
              <a:t>desarrollador</a:t>
            </a:r>
            <a:r>
              <a:rPr lang="en-GB" dirty="0"/>
              <a:t> </a:t>
            </a:r>
            <a:r>
              <a:rPr lang="en-GB" dirty="0" err="1"/>
              <a:t>desde</a:t>
            </a:r>
            <a:r>
              <a:rPr lang="en-GB" dirty="0"/>
              <a:t>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572000" y="0"/>
            <a:ext cx="786447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del </a:t>
            </a:r>
            <a:r>
              <a:rPr lang="en-GB" sz="1800" dirty="0" err="1">
                <a:solidFill>
                  <a:schemeClr val="tx1">
                    <a:lumMod val="65000"/>
                    <a:lumOff val="35000"/>
                  </a:schemeClr>
                </a:solidFill>
              </a:rPr>
              <a:t>trabajo</a:t>
            </a:r>
            <a:r>
              <a:rPr lang="en-GB" sz="1800" dirty="0">
                <a:solidFill>
                  <a:schemeClr val="tx1">
                    <a:lumMod val="65000"/>
                    <a:lumOff val="35000"/>
                  </a:schemeClr>
                </a:solidFill>
              </a:rPr>
              <a:t> con </a:t>
            </a:r>
            <a:r>
              <a:rPr lang="en-GB" sz="1800" dirty="0" err="1">
                <a:solidFill>
                  <a:schemeClr val="tx1">
                    <a:lumMod val="65000"/>
                    <a:lumOff val="35000"/>
                  </a:schemeClr>
                </a:solidFill>
              </a:rPr>
              <a:t>paneles</a:t>
            </a:r>
            <a:r>
              <a:rPr lang="en-GB" sz="1800" dirty="0">
                <a:solidFill>
                  <a:schemeClr val="tx1">
                    <a:lumMod val="65000"/>
                    <a:lumOff val="35000"/>
                  </a:schemeClr>
                </a:solidFill>
              </a:rPr>
              <a:t> Kanban, </a:t>
            </a:r>
            <a:r>
              <a:rPr lang="en-GB" sz="1800" dirty="0" err="1">
                <a:solidFill>
                  <a:schemeClr val="tx1">
                    <a:lumMod val="65000"/>
                    <a:lumOff val="35000"/>
                  </a:schemeClr>
                </a:solidFill>
              </a:rPr>
              <a:t>trabajos</a:t>
            </a:r>
            <a:r>
              <a:rPr lang="en-GB" sz="1800" dirty="0">
                <a:solidFill>
                  <a:schemeClr val="tx1">
                    <a:lumMod val="65000"/>
                    <a:lumOff val="35000"/>
                  </a:schemeClr>
                </a:solidFill>
              </a:rPr>
              <a:t> </a:t>
            </a:r>
            <a:r>
              <a:rPr lang="en-GB" sz="1800" dirty="0" err="1">
                <a:solidFill>
                  <a:schemeClr val="tx1">
                    <a:lumMod val="65000"/>
                    <a:lumOff val="35000"/>
                  </a:schemeClr>
                </a:solidFill>
              </a:rPr>
              <a:t>pendientes</a:t>
            </a:r>
            <a:r>
              <a:rPr lang="en-GB" sz="1800" dirty="0">
                <a:solidFill>
                  <a:schemeClr val="tx1">
                    <a:lumMod val="65000"/>
                    <a:lumOff val="35000"/>
                  </a:schemeClr>
                </a:solidFill>
              </a:rPr>
              <a:t>, </a:t>
            </a:r>
            <a:r>
              <a:rPr lang="en-GB" sz="1800" dirty="0" err="1">
                <a:solidFill>
                  <a:schemeClr val="tx1">
                    <a:lumMod val="65000"/>
                    <a:lumOff val="35000"/>
                  </a:schemeClr>
                </a:solidFill>
              </a:rPr>
              <a:t>paneles</a:t>
            </a:r>
            <a:r>
              <a:rPr lang="en-GB" sz="1800" dirty="0">
                <a:solidFill>
                  <a:schemeClr val="tx1">
                    <a:lumMod val="65000"/>
                    <a:lumOff val="35000"/>
                  </a:schemeClr>
                </a:solidFill>
              </a:rPr>
              <a:t> de </a:t>
            </a:r>
            <a:r>
              <a:rPr lang="en-GB" sz="1800" dirty="0" err="1">
                <a:solidFill>
                  <a:schemeClr val="tx1">
                    <a:lumMod val="65000"/>
                    <a:lumOff val="35000"/>
                  </a:schemeClr>
                </a:solidFill>
              </a:rPr>
              <a:t>equipo</a:t>
            </a:r>
            <a:r>
              <a:rPr lang="en-GB" sz="1800" dirty="0">
                <a:solidFill>
                  <a:schemeClr val="tx1">
                    <a:lumMod val="65000"/>
                    <a:lumOff val="35000"/>
                  </a:schemeClr>
                </a:solidFill>
              </a:rPr>
              <a:t> e </a:t>
            </a:r>
            <a:r>
              <a:rPr lang="en-GB" sz="1800" dirty="0" err="1">
                <a:solidFill>
                  <a:schemeClr val="tx1">
                    <a:lumMod val="65000"/>
                    <a:lumOff val="35000"/>
                  </a:schemeClr>
                </a:solidFill>
              </a:rPr>
              <a:t>informes</a:t>
            </a:r>
            <a:r>
              <a:rPr lang="en-GB" sz="1800" dirty="0">
                <a:solidFill>
                  <a:schemeClr val="tx1">
                    <a:lumMod val="65000"/>
                    <a:lumOff val="35000"/>
                  </a:schemeClr>
                </a:solidFill>
              </a:rPr>
              <a:t> </a:t>
            </a:r>
            <a:r>
              <a:rPr lang="en-GB" sz="1800" dirty="0" err="1">
                <a:solidFill>
                  <a:schemeClr val="tx1">
                    <a:lumMod val="65000"/>
                    <a:lumOff val="35000"/>
                  </a:schemeClr>
                </a:solidFill>
              </a:rPr>
              <a:t>personalizados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7163878"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Conectados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desde</a:t>
            </a:r>
            <a:r>
              <a:rPr lang="en-GB" sz="1800" dirty="0">
                <a:solidFill>
                  <a:schemeClr val="tx1">
                    <a:lumMod val="65000"/>
                    <a:lumOff val="35000"/>
                  </a:schemeClr>
                </a:solidFill>
                <a:latin typeface="+mj-lt"/>
              </a:rPr>
              <a:t> la idea hasta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lanzamiento</a:t>
            </a:r>
            <a:endParaRPr lang="en-GB" sz="1800" dirty="0">
              <a:solidFill>
                <a:schemeClr val="tx1">
                  <a:lumMod val="65000"/>
                  <a:lumOff val="35000"/>
                </a:schemeClr>
              </a:solidFill>
              <a:latin typeface="+mj-lt"/>
            </a:endParaRP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Realice</a:t>
            </a:r>
            <a:r>
              <a:rPr lang="en-GB" sz="1200" dirty="0">
                <a:solidFill>
                  <a:srgbClr val="595959"/>
                </a:solidFill>
              </a:rPr>
              <a:t> un </a:t>
            </a:r>
            <a:r>
              <a:rPr lang="en-GB" sz="1200" dirty="0" err="1">
                <a:solidFill>
                  <a:srgbClr val="595959"/>
                </a:solidFill>
              </a:rPr>
              <a:t>seguimiento</a:t>
            </a:r>
            <a:r>
              <a:rPr lang="en-GB" sz="1200" dirty="0">
                <a:solidFill>
                  <a:srgbClr val="595959"/>
                </a:solidFill>
              </a:rPr>
              <a:t> de </a:t>
            </a:r>
            <a:r>
              <a:rPr lang="en-GB" sz="1200" dirty="0" err="1">
                <a:solidFill>
                  <a:srgbClr val="595959"/>
                </a:solidFill>
              </a:rPr>
              <a:t>todas</a:t>
            </a:r>
            <a:r>
              <a:rPr lang="en-GB" sz="1200" dirty="0">
                <a:solidFill>
                  <a:srgbClr val="595959"/>
                </a:solidFill>
              </a:rPr>
              <a:t> sus ideas </a:t>
            </a:r>
            <a:r>
              <a:rPr lang="en-GB" sz="1200" dirty="0" err="1">
                <a:solidFill>
                  <a:srgbClr val="595959"/>
                </a:solidFill>
              </a:rPr>
              <a:t>en</a:t>
            </a:r>
            <a:r>
              <a:rPr lang="en-GB" sz="1200" dirty="0">
                <a:solidFill>
                  <a:srgbClr val="595959"/>
                </a:solidFill>
              </a:rPr>
              <a:t> </a:t>
            </a:r>
            <a:r>
              <a:rPr lang="en-GB" sz="1200" dirty="0" err="1">
                <a:solidFill>
                  <a:srgbClr val="595959"/>
                </a:solidFill>
              </a:rPr>
              <a:t>cada</a:t>
            </a:r>
            <a:r>
              <a:rPr lang="en-GB" sz="1200" dirty="0">
                <a:solidFill>
                  <a:srgbClr val="595959"/>
                </a:solidFill>
              </a:rPr>
              <a:t> </a:t>
            </a:r>
            <a:r>
              <a:rPr lang="en-GB" sz="1200" dirty="0" err="1">
                <a:solidFill>
                  <a:srgbClr val="595959"/>
                </a:solidFill>
              </a:rPr>
              <a:t>etapa</a:t>
            </a:r>
            <a:r>
              <a:rPr lang="en-GB" sz="1200" dirty="0">
                <a:solidFill>
                  <a:srgbClr val="595959"/>
                </a:solidFill>
              </a:rPr>
              <a:t> de </a:t>
            </a:r>
            <a:r>
              <a:rPr lang="en-GB" sz="1200" dirty="0" err="1">
                <a:solidFill>
                  <a:srgbClr val="595959"/>
                </a:solidFill>
              </a:rPr>
              <a:t>desarrollo</a:t>
            </a:r>
            <a:r>
              <a:rPr lang="en-GB" sz="1200" dirty="0">
                <a:solidFill>
                  <a:srgbClr val="595959"/>
                </a:solidFill>
              </a:rPr>
              <a:t> y </a:t>
            </a:r>
            <a:r>
              <a:rPr lang="en-GB" sz="1200" dirty="0" err="1">
                <a:solidFill>
                  <a:srgbClr val="595959"/>
                </a:solidFill>
              </a:rPr>
              <a:t>mantenga</a:t>
            </a:r>
            <a:r>
              <a:rPr lang="en-GB" sz="1200" dirty="0">
                <a:solidFill>
                  <a:srgbClr val="595959"/>
                </a:solidFill>
              </a:rPr>
              <a:t> a </a:t>
            </a:r>
            <a:r>
              <a:rPr lang="en-GB" sz="1200" dirty="0" err="1">
                <a:solidFill>
                  <a:srgbClr val="595959"/>
                </a:solidFill>
              </a:rPr>
              <a:t>su</a:t>
            </a:r>
            <a:r>
              <a:rPr lang="en-GB" sz="1200" dirty="0">
                <a:solidFill>
                  <a:srgbClr val="595959"/>
                </a:solidFill>
              </a:rPr>
              <a:t> </a:t>
            </a:r>
            <a:r>
              <a:rPr lang="en-GB" sz="1200" dirty="0" err="1">
                <a:solidFill>
                  <a:srgbClr val="595959"/>
                </a:solidFill>
              </a:rPr>
              <a:t>equipo</a:t>
            </a:r>
            <a:r>
              <a:rPr lang="en-GB" sz="1200" dirty="0">
                <a:solidFill>
                  <a:srgbClr val="595959"/>
                </a:solidFill>
              </a:rPr>
              <a:t> </a:t>
            </a:r>
            <a:r>
              <a:rPr lang="en-GB" sz="1200" dirty="0" err="1">
                <a:solidFill>
                  <a:srgbClr val="595959"/>
                </a:solidFill>
              </a:rPr>
              <a:t>alineado</a:t>
            </a:r>
            <a:r>
              <a:rPr lang="en-GB" sz="1200" dirty="0">
                <a:solidFill>
                  <a:srgbClr val="595959"/>
                </a:solidFill>
              </a:rPr>
              <a:t> con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cambios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vinculados</a:t>
            </a:r>
            <a:r>
              <a:rPr lang="en-GB" sz="1200" dirty="0">
                <a:solidFill>
                  <a:srgbClr val="595959"/>
                </a:solidFill>
              </a:rPr>
              <a:t> </a:t>
            </a:r>
            <a:r>
              <a:rPr lang="en-GB" sz="1200" dirty="0" err="1">
                <a:solidFill>
                  <a:srgbClr val="595959"/>
                </a:solidFill>
              </a:rPr>
              <a:t>directamente</a:t>
            </a:r>
            <a:r>
              <a:rPr lang="en-GB" sz="1200" dirty="0">
                <a:solidFill>
                  <a:srgbClr val="595959"/>
                </a:solidFill>
              </a:rPr>
              <a:t> a </a:t>
            </a:r>
            <a:r>
              <a:rPr lang="en-GB" sz="1200" dirty="0" err="1">
                <a:solidFill>
                  <a:srgbClr val="595959"/>
                </a:solidFill>
              </a:rPr>
              <a:t>los</a:t>
            </a:r>
            <a:r>
              <a:rPr lang="en-GB" sz="1200" dirty="0">
                <a:solidFill>
                  <a:srgbClr val="595959"/>
                </a:solidFill>
              </a:rPr>
              <a:t> </a:t>
            </a:r>
            <a:r>
              <a:rPr lang="en-GB" sz="1200" dirty="0" err="1">
                <a:solidFill>
                  <a:srgbClr val="595959"/>
                </a:solidFill>
              </a:rPr>
              <a:t>elementos</a:t>
            </a:r>
            <a:r>
              <a:rPr lang="en-GB" sz="1200" dirty="0">
                <a:solidFill>
                  <a:srgbClr val="595959"/>
                </a:solidFill>
              </a:rPr>
              <a:t> de </a:t>
            </a:r>
            <a:r>
              <a:rPr lang="en-GB" sz="1200" dirty="0" err="1">
                <a:solidFill>
                  <a:srgbClr val="595959"/>
                </a:solidFill>
              </a:rPr>
              <a:t>trabajo</a:t>
            </a:r>
            <a:r>
              <a:rPr lang="en-GB" sz="1200" dirty="0">
                <a:solidFill>
                  <a:srgbClr val="595959"/>
                </a:solidFill>
              </a:rPr>
              <a:t>.</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Listo</a:t>
            </a:r>
            <a:r>
              <a:rPr lang="en-GB" sz="1800" dirty="0">
                <a:solidFill>
                  <a:schemeClr val="tx1">
                    <a:lumMod val="65000"/>
                    <a:lumOff val="35000"/>
                  </a:schemeClr>
                </a:solidFill>
                <a:latin typeface="+mj-lt"/>
              </a:rPr>
              <a:t> para Scrum</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Utilice</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tableros</a:t>
            </a:r>
            <a:r>
              <a:rPr lang="en-GB" sz="1200" dirty="0">
                <a:solidFill>
                  <a:srgbClr val="595959"/>
                </a:solidFill>
              </a:rPr>
              <a:t> de scrum </a:t>
            </a:r>
            <a:r>
              <a:rPr lang="en-GB" sz="1200" dirty="0" err="1">
                <a:solidFill>
                  <a:srgbClr val="595959"/>
                </a:solidFill>
              </a:rPr>
              <a:t>integrados</a:t>
            </a:r>
            <a:r>
              <a:rPr lang="en-GB" sz="1200" dirty="0">
                <a:solidFill>
                  <a:srgbClr val="595959"/>
                </a:solidFill>
              </a:rPr>
              <a:t> y las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planificación</a:t>
            </a:r>
            <a:r>
              <a:rPr lang="en-GB" sz="1200" dirty="0">
                <a:solidFill>
                  <a:srgbClr val="595959"/>
                </a:solidFill>
              </a:rPr>
              <a:t> para </a:t>
            </a:r>
            <a:r>
              <a:rPr lang="en-GB" sz="1200" dirty="0" err="1">
                <a:solidFill>
                  <a:srgbClr val="595959"/>
                </a:solidFill>
              </a:rPr>
              <a:t>ayudar</a:t>
            </a:r>
            <a:r>
              <a:rPr lang="en-GB" sz="1200" dirty="0">
                <a:solidFill>
                  <a:srgbClr val="595959"/>
                </a:solidFill>
              </a:rPr>
              <a:t> a sus </a:t>
            </a:r>
            <a:r>
              <a:rPr lang="en-GB" sz="1200" dirty="0" err="1">
                <a:solidFill>
                  <a:srgbClr val="595959"/>
                </a:solidFill>
              </a:rPr>
              <a:t>equipos</a:t>
            </a:r>
            <a:r>
              <a:rPr lang="en-GB" sz="1200" dirty="0">
                <a:solidFill>
                  <a:srgbClr val="595959"/>
                </a:solidFill>
              </a:rPr>
              <a:t> a </a:t>
            </a:r>
            <a:r>
              <a:rPr lang="en-GB" sz="1200" dirty="0" err="1">
                <a:solidFill>
                  <a:srgbClr val="595959"/>
                </a:solidFill>
              </a:rPr>
              <a:t>realizar</a:t>
            </a:r>
            <a:r>
              <a:rPr lang="en-GB" sz="1200" dirty="0">
                <a:solidFill>
                  <a:srgbClr val="595959"/>
                </a:solidFill>
              </a:rPr>
              <a:t> sprints, </a:t>
            </a:r>
            <a:r>
              <a:rPr lang="en-GB" sz="1200" dirty="0" err="1">
                <a:solidFill>
                  <a:srgbClr val="595959"/>
                </a:solidFill>
              </a:rPr>
              <a:t>reuniones</a:t>
            </a:r>
            <a:r>
              <a:rPr lang="en-GB" sz="1200" dirty="0">
                <a:solidFill>
                  <a:srgbClr val="595959"/>
                </a:solidFill>
              </a:rPr>
              <a:t> </a:t>
            </a:r>
            <a:r>
              <a:rPr lang="en-GB" sz="1200" dirty="0" err="1">
                <a:solidFill>
                  <a:srgbClr val="595959"/>
                </a:solidFill>
              </a:rPr>
              <a:t>rápidas</a:t>
            </a:r>
            <a:r>
              <a:rPr lang="en-GB" sz="1200" dirty="0">
                <a:solidFill>
                  <a:srgbClr val="595959"/>
                </a:solidFill>
              </a:rPr>
              <a:t> y </a:t>
            </a:r>
            <a:r>
              <a:rPr lang="en-GB" sz="1200" dirty="0" err="1">
                <a:solidFill>
                  <a:srgbClr val="595959"/>
                </a:solidFill>
              </a:rPr>
              <a:t>reuniones</a:t>
            </a:r>
            <a:r>
              <a:rPr lang="en-GB" sz="1200" dirty="0">
                <a:solidFill>
                  <a:srgbClr val="595959"/>
                </a:solidFill>
              </a:rPr>
              <a:t> de </a:t>
            </a:r>
            <a:r>
              <a:rPr lang="en-GB" sz="1200" dirty="0" err="1">
                <a:solidFill>
                  <a:srgbClr val="595959"/>
                </a:solidFill>
              </a:rPr>
              <a:t>planificación</a:t>
            </a:r>
            <a:r>
              <a:rPr lang="en-GB" sz="1200" dirty="0">
                <a:solidFill>
                  <a:srgbClr val="595959"/>
                </a:solidFill>
              </a:rPr>
              <a:t>.</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Obtenga</a:t>
            </a:r>
            <a:r>
              <a:rPr lang="en-GB" sz="1200" dirty="0">
                <a:solidFill>
                  <a:srgbClr val="595959"/>
                </a:solidFill>
              </a:rPr>
              <a:t> </a:t>
            </a:r>
            <a:r>
              <a:rPr lang="en-GB" sz="1200" dirty="0" err="1">
                <a:solidFill>
                  <a:srgbClr val="595959"/>
                </a:solidFill>
              </a:rPr>
              <a:t>nuevos</a:t>
            </a:r>
            <a:r>
              <a:rPr lang="en-GB" sz="1200" dirty="0">
                <a:solidFill>
                  <a:srgbClr val="595959"/>
                </a:solidFill>
              </a:rPr>
              <a:t> </a:t>
            </a:r>
            <a:r>
              <a:rPr lang="en-GB" sz="1200" dirty="0" err="1">
                <a:solidFill>
                  <a:srgbClr val="595959"/>
                </a:solidFill>
              </a:rPr>
              <a:t>conocimientos</a:t>
            </a:r>
            <a:r>
              <a:rPr lang="en-GB" sz="1200" dirty="0">
                <a:solidFill>
                  <a:srgbClr val="595959"/>
                </a:solidFill>
              </a:rPr>
              <a:t> </a:t>
            </a:r>
            <a:r>
              <a:rPr lang="en-GB" sz="1200" dirty="0" err="1">
                <a:solidFill>
                  <a:srgbClr val="595959"/>
                </a:solidFill>
              </a:rPr>
              <a:t>sobre</a:t>
            </a:r>
            <a:r>
              <a:rPr lang="en-GB" sz="1200" dirty="0">
                <a:solidFill>
                  <a:srgbClr val="595959"/>
                </a:solidFill>
              </a:rPr>
              <a:t> la </a:t>
            </a:r>
            <a:r>
              <a:rPr lang="en-GB" sz="1200" dirty="0" err="1">
                <a:solidFill>
                  <a:srgbClr val="595959"/>
                </a:solidFill>
              </a:rPr>
              <a:t>salud</a:t>
            </a:r>
            <a:r>
              <a:rPr lang="en-GB" sz="1200" dirty="0">
                <a:solidFill>
                  <a:srgbClr val="595959"/>
                </a:solidFill>
              </a:rPr>
              <a:t> y </a:t>
            </a:r>
            <a:r>
              <a:rPr lang="en-GB" sz="1200" dirty="0" err="1">
                <a:solidFill>
                  <a:srgbClr val="595959"/>
                </a:solidFill>
              </a:rPr>
              <a:t>el</a:t>
            </a:r>
            <a:r>
              <a:rPr lang="en-GB" sz="1200" dirty="0">
                <a:solidFill>
                  <a:srgbClr val="595959"/>
                </a:solidFill>
              </a:rPr>
              <a:t> </a:t>
            </a:r>
            <a:r>
              <a:rPr lang="en-GB" sz="1200" dirty="0" err="1">
                <a:solidFill>
                  <a:srgbClr val="595959"/>
                </a:solidFill>
              </a:rPr>
              <a:t>estado</a:t>
            </a:r>
            <a:r>
              <a:rPr lang="en-GB" sz="1200" dirty="0">
                <a:solidFill>
                  <a:srgbClr val="595959"/>
                </a:solidFill>
              </a:rPr>
              <a:t> de </a:t>
            </a:r>
            <a:r>
              <a:rPr lang="en-GB" sz="1200" dirty="0" err="1">
                <a:solidFill>
                  <a:srgbClr val="595959"/>
                </a:solidFill>
              </a:rPr>
              <a:t>su</a:t>
            </a:r>
            <a:r>
              <a:rPr lang="en-GB" sz="1200" dirty="0">
                <a:solidFill>
                  <a:srgbClr val="595959"/>
                </a:solidFill>
              </a:rPr>
              <a:t> </a:t>
            </a:r>
            <a:r>
              <a:rPr lang="en-GB" sz="1200" dirty="0" err="1">
                <a:solidFill>
                  <a:srgbClr val="595959"/>
                </a:solidFill>
              </a:rPr>
              <a:t>proyecto</a:t>
            </a:r>
            <a:r>
              <a:rPr lang="en-GB" sz="1200" dirty="0">
                <a:solidFill>
                  <a:srgbClr val="595959"/>
                </a:solidFill>
              </a:rPr>
              <a:t> con </a:t>
            </a:r>
            <a:r>
              <a:rPr lang="en-GB" sz="1200" dirty="0" err="1">
                <a:solidFill>
                  <a:srgbClr val="595959"/>
                </a:solidFill>
              </a:rPr>
              <a:t>potentes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análisis</a:t>
            </a:r>
            <a:r>
              <a:rPr lang="en-GB" sz="1200" dirty="0">
                <a:solidFill>
                  <a:srgbClr val="595959"/>
                </a:solidFill>
              </a:rPr>
              <a:t> y widgets de panel.</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Alojamiento</a:t>
            </a:r>
            <a:r>
              <a:rPr lang="en-GB" sz="1800" dirty="0">
                <a:solidFill>
                  <a:schemeClr val="tx1">
                    <a:lumMod val="65000"/>
                    <a:lumOff val="35000"/>
                  </a:schemeClr>
                </a:solidFill>
              </a:rPr>
              <a:t> de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privado </a:t>
            </a:r>
            <a:r>
              <a:rPr lang="en-GB" sz="1800" dirty="0" err="1">
                <a:solidFill>
                  <a:schemeClr val="tx1">
                    <a:lumMod val="65000"/>
                    <a:lumOff val="35000"/>
                  </a:schemeClr>
                </a:solidFill>
              </a:rPr>
              <a:t>ilimitado</a:t>
            </a:r>
            <a:r>
              <a:rPr lang="en-GB" sz="1800" dirty="0">
                <a:solidFill>
                  <a:schemeClr val="tx1">
                    <a:lumMod val="65000"/>
                    <a:lumOff val="35000"/>
                  </a:schemeClr>
                </a:solidFill>
              </a:rPr>
              <a:t> y </a:t>
            </a:r>
            <a:r>
              <a:rPr lang="en-GB" sz="1800" dirty="0" err="1">
                <a:solidFill>
                  <a:schemeClr val="tx1">
                    <a:lumMod val="65000"/>
                    <a:lumOff val="35000"/>
                  </a:schemeClr>
                </a:solidFill>
              </a:rPr>
              <a:t>soporte</a:t>
            </a:r>
            <a:r>
              <a:rPr lang="en-GB" sz="1800" dirty="0">
                <a:solidFill>
                  <a:schemeClr val="tx1">
                    <a:lumMod val="65000"/>
                    <a:lumOff val="35000"/>
                  </a:schemeClr>
                </a:solidFill>
              </a:rPr>
              <a:t> para TFVC que </a:t>
            </a:r>
            <a:r>
              <a:rPr lang="en-GB" sz="1800" dirty="0" err="1">
                <a:solidFill>
                  <a:schemeClr val="tx1">
                    <a:lumMod val="65000"/>
                    <a:lumOff val="35000"/>
                  </a:schemeClr>
                </a:solidFill>
              </a:rPr>
              <a:t>pasa</a:t>
            </a:r>
            <a:r>
              <a:rPr lang="en-GB" sz="1800" dirty="0">
                <a:solidFill>
                  <a:schemeClr val="tx1">
                    <a:lumMod val="65000"/>
                    <a:lumOff val="35000"/>
                  </a:schemeClr>
                </a:solidFill>
              </a:rPr>
              <a:t> de ser un </a:t>
            </a:r>
            <a:r>
              <a:rPr lang="en-GB" sz="1800" dirty="0" err="1">
                <a:solidFill>
                  <a:schemeClr val="tx1">
                    <a:lumMod val="65000"/>
                    <a:lumOff val="35000"/>
                  </a:schemeClr>
                </a:solidFill>
              </a:rPr>
              <a:t>proyecto</a:t>
            </a:r>
            <a:r>
              <a:rPr lang="en-GB" sz="1800" dirty="0">
                <a:solidFill>
                  <a:schemeClr val="tx1">
                    <a:lumMod val="65000"/>
                    <a:lumOff val="35000"/>
                  </a:schemeClr>
                </a:solidFill>
              </a:rPr>
              <a:t> de </a:t>
            </a:r>
            <a:r>
              <a:rPr lang="en-GB" sz="1800" dirty="0" err="1">
                <a:solidFill>
                  <a:schemeClr val="tx1">
                    <a:lumMod val="65000"/>
                    <a:lumOff val="35000"/>
                  </a:schemeClr>
                </a:solidFill>
              </a:rPr>
              <a:t>pasatiempo</a:t>
            </a:r>
            <a:r>
              <a:rPr lang="en-GB" sz="1800" dirty="0">
                <a:solidFill>
                  <a:schemeClr val="tx1">
                    <a:lumMod val="65000"/>
                    <a:lumOff val="35000"/>
                  </a:schemeClr>
                </a:solidFill>
              </a:rPr>
              <a:t> a </a:t>
            </a:r>
            <a:r>
              <a:rPr lang="en-GB" sz="1800" dirty="0" err="1">
                <a:solidFill>
                  <a:schemeClr val="tx1">
                    <a:lumMod val="65000"/>
                    <a:lumOff val="35000"/>
                  </a:schemeClr>
                </a:solidFill>
              </a:rPr>
              <a:t>los</a:t>
            </a:r>
            <a:r>
              <a:rPr lang="en-GB" sz="1800" dirty="0">
                <a:solidFill>
                  <a:schemeClr val="tx1">
                    <a:lumMod val="65000"/>
                    <a:lumOff val="35000"/>
                  </a:schemeClr>
                </a:solidFill>
              </a:rPr>
              <a:t>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a:t>
            </a:r>
            <a:r>
              <a:rPr lang="en-GB" sz="1800" dirty="0" err="1">
                <a:solidFill>
                  <a:schemeClr val="tx1">
                    <a:lumMod val="65000"/>
                    <a:lumOff val="35000"/>
                  </a:schemeClr>
                </a:solidFill>
              </a:rPr>
              <a:t>más</a:t>
            </a:r>
            <a:r>
              <a:rPr lang="en-GB" sz="1800" dirty="0">
                <a:solidFill>
                  <a:schemeClr val="tx1">
                    <a:lumMod val="65000"/>
                    <a:lumOff val="35000"/>
                  </a:schemeClr>
                </a:solidFill>
              </a:rPr>
              <a:t> </a:t>
            </a:r>
            <a:r>
              <a:rPr lang="en-GB" sz="1800" dirty="0" err="1">
                <a:solidFill>
                  <a:schemeClr val="tx1">
                    <a:lumMod val="65000"/>
                    <a:lumOff val="35000"/>
                  </a:schemeClr>
                </a:solidFill>
              </a:rPr>
              <a:t>grandes</a:t>
            </a:r>
            <a:r>
              <a:rPr lang="en-GB" sz="1800" dirty="0">
                <a:solidFill>
                  <a:schemeClr val="tx1">
                    <a:lumMod val="65000"/>
                    <a:lumOff val="35000"/>
                  </a:schemeClr>
                </a:solidFill>
              </a:rPr>
              <a:t> del </a:t>
            </a:r>
            <a:r>
              <a:rPr lang="en-GB" sz="1800" dirty="0" err="1">
                <a:solidFill>
                  <a:schemeClr val="tx1">
                    <a:lumMod val="65000"/>
                    <a:lumOff val="35000"/>
                  </a:schemeClr>
                </a:solidFill>
              </a:rPr>
              <a:t>mundo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Funciona</a:t>
            </a:r>
            <a:r>
              <a:rPr lang="en-GB" sz="1800" dirty="0">
                <a:solidFill>
                  <a:schemeClr val="tx1">
                    <a:lumMod val="65000"/>
                    <a:lumOff val="35000"/>
                  </a:schemeClr>
                </a:solidFill>
                <a:latin typeface="+mj-lt"/>
              </a:rPr>
              <a:t> con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cliente</a:t>
            </a:r>
            <a:r>
              <a:rPr lang="en-GB" sz="1800" dirty="0">
                <a:solidFill>
                  <a:schemeClr val="tx1">
                    <a:lumMod val="65000"/>
                    <a:lumOff val="35000"/>
                  </a:schemeClr>
                </a:solidFill>
                <a:latin typeface="+mj-lt"/>
              </a:rPr>
              <a:t> Git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Conéctese</a:t>
            </a:r>
            <a:r>
              <a:rPr lang="en-GB" sz="1200" dirty="0">
                <a:solidFill>
                  <a:srgbClr val="595959"/>
                </a:solidFill>
              </a:rPr>
              <a:t> de forma </a:t>
            </a:r>
            <a:r>
              <a:rPr lang="en-GB" sz="1200" dirty="0" err="1">
                <a:solidFill>
                  <a:srgbClr val="595959"/>
                </a:solidFill>
              </a:rPr>
              <a:t>segura</a:t>
            </a:r>
            <a:r>
              <a:rPr lang="en-GB" sz="1200" dirty="0">
                <a:solidFill>
                  <a:srgbClr val="595959"/>
                </a:solidFill>
              </a:rPr>
              <a:t> e </a:t>
            </a:r>
            <a:r>
              <a:rPr lang="en-GB" sz="1200" dirty="0" err="1">
                <a:solidFill>
                  <a:srgbClr val="595959"/>
                </a:solidFill>
              </a:rPr>
              <a:t>inserte</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en</a:t>
            </a:r>
            <a:r>
              <a:rPr lang="en-GB" sz="1200" dirty="0">
                <a:solidFill>
                  <a:srgbClr val="595959"/>
                </a:solidFill>
              </a:rPr>
              <a:t> sus </a:t>
            </a:r>
            <a:r>
              <a:rPr lang="en-GB" sz="1200" dirty="0" err="1">
                <a:solidFill>
                  <a:srgbClr val="595959"/>
                </a:solidFill>
              </a:rPr>
              <a:t>repositorios</a:t>
            </a:r>
            <a:r>
              <a:rPr lang="en-GB" sz="1200" dirty="0">
                <a:solidFill>
                  <a:srgbClr val="595959"/>
                </a:solidFill>
              </a:rPr>
              <a:t> de Git </a:t>
            </a:r>
            <a:r>
              <a:rPr lang="en-GB" sz="1200" dirty="0" err="1">
                <a:solidFill>
                  <a:srgbClr val="595959"/>
                </a:solidFill>
              </a:rPr>
              <a:t>desde</a:t>
            </a:r>
            <a:r>
              <a:rPr lang="en-GB" sz="1200" dirty="0">
                <a:solidFill>
                  <a:srgbClr val="595959"/>
                </a:solidFill>
              </a:rPr>
              <a:t> </a:t>
            </a:r>
            <a:r>
              <a:rPr lang="en-GB" sz="1200" dirty="0" err="1">
                <a:solidFill>
                  <a:srgbClr val="595959"/>
                </a:solidFill>
              </a:rPr>
              <a:t>cualquier</a:t>
            </a:r>
            <a:r>
              <a:rPr lang="en-GB" sz="1200" dirty="0">
                <a:solidFill>
                  <a:srgbClr val="595959"/>
                </a:solidFill>
              </a:rPr>
              <a:t> IDE, editor o </a:t>
            </a:r>
            <a:r>
              <a:rPr lang="en-GB" sz="1200" dirty="0" err="1">
                <a:solidFill>
                  <a:srgbClr val="595959"/>
                </a:solidFill>
              </a:rPr>
              <a:t>cliente</a:t>
            </a:r>
            <a:r>
              <a:rPr lang="en-GB" sz="1200" dirty="0">
                <a:solidFill>
                  <a:srgbClr val="595959"/>
                </a:solidFill>
              </a:rPr>
              <a:t> de Git.</a:t>
            </a:r>
            <a:endParaRPr lang="en-US" sz="1200" dirty="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Integración</a:t>
            </a:r>
            <a:r>
              <a:rPr lang="en-GB" sz="1800" dirty="0">
                <a:solidFill>
                  <a:schemeClr val="tx1">
                    <a:lumMod val="65000"/>
                    <a:lumOff val="35000"/>
                  </a:schemeClr>
                </a:solidFill>
                <a:latin typeface="+mj-lt"/>
              </a:rPr>
              <a:t> de webhooks y API</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Agregue</a:t>
            </a:r>
            <a:r>
              <a:rPr lang="en-GB" sz="1200" dirty="0">
                <a:solidFill>
                  <a:srgbClr val="595959"/>
                </a:solidFill>
              </a:rPr>
              <a:t> </a:t>
            </a:r>
            <a:r>
              <a:rPr lang="en-GB" sz="1200" dirty="0" err="1">
                <a:solidFill>
                  <a:srgbClr val="595959"/>
                </a:solidFill>
              </a:rPr>
              <a:t>validaciones</a:t>
            </a:r>
            <a:r>
              <a:rPr lang="en-GB" sz="1200" dirty="0">
                <a:solidFill>
                  <a:srgbClr val="595959"/>
                </a:solidFill>
              </a:rPr>
              <a:t> y </a:t>
            </a:r>
            <a:r>
              <a:rPr lang="en-GB" sz="1200" dirty="0" err="1">
                <a:solidFill>
                  <a:srgbClr val="595959"/>
                </a:solidFill>
              </a:rPr>
              <a:t>extensiones</a:t>
            </a:r>
            <a:r>
              <a:rPr lang="en-GB" sz="1200" dirty="0">
                <a:solidFill>
                  <a:srgbClr val="595959"/>
                </a:solidFill>
              </a:rPr>
              <a:t> del mercado o </a:t>
            </a:r>
            <a:r>
              <a:rPr lang="en-GB" sz="1200" dirty="0" err="1">
                <a:solidFill>
                  <a:srgbClr val="595959"/>
                </a:solidFill>
              </a:rPr>
              <a:t>cree</a:t>
            </a:r>
            <a:r>
              <a:rPr lang="en-GB" sz="1200" dirty="0">
                <a:solidFill>
                  <a:srgbClr val="595959"/>
                </a:solidFill>
              </a:rPr>
              <a:t> las suyas </a:t>
            </a:r>
            <a:r>
              <a:rPr lang="en-GB" sz="1200" dirty="0" err="1">
                <a:solidFill>
                  <a:srgbClr val="595959"/>
                </a:solidFill>
              </a:rPr>
              <a:t>propias</a:t>
            </a:r>
            <a:r>
              <a:rPr lang="en-GB" sz="1200" dirty="0">
                <a:solidFill>
                  <a:srgbClr val="595959"/>
                </a:solidFill>
              </a:rPr>
              <a:t> </a:t>
            </a:r>
            <a:r>
              <a:rPr lang="en-GB" sz="1200" dirty="0" err="1">
                <a:solidFill>
                  <a:srgbClr val="595959"/>
                </a:solidFill>
              </a:rPr>
              <a:t>utilizando</a:t>
            </a:r>
            <a:r>
              <a:rPr lang="en-GB" sz="1200" dirty="0">
                <a:solidFill>
                  <a:srgbClr val="595959"/>
                </a:solidFill>
              </a:rPr>
              <a:t> webhooks y API REST.</a:t>
            </a:r>
            <a:endParaRPr lang="en-US" sz="1200" dirty="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Búsqueda</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código</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semántico</a:t>
            </a:r>
            <a:endParaRPr lang="en-GB" sz="1800" dirty="0">
              <a:solidFill>
                <a:schemeClr val="tx1">
                  <a:lumMod val="65000"/>
                  <a:lumOff val="35000"/>
                </a:schemeClr>
              </a:solidFill>
              <a:latin typeface="+mj-lt"/>
            </a:endParaRP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Encuentre</a:t>
            </a:r>
            <a:r>
              <a:rPr lang="en-GB" sz="1200" dirty="0">
                <a:solidFill>
                  <a:srgbClr val="595959"/>
                </a:solidFill>
              </a:rPr>
              <a:t> </a:t>
            </a:r>
            <a:r>
              <a:rPr lang="en-GB" sz="1200" dirty="0" err="1">
                <a:solidFill>
                  <a:srgbClr val="595959"/>
                </a:solidFill>
              </a:rPr>
              <a:t>rápidamente</a:t>
            </a:r>
            <a:r>
              <a:rPr lang="en-GB" sz="1200" dirty="0">
                <a:solidFill>
                  <a:srgbClr val="595959"/>
                </a:solidFill>
              </a:rPr>
              <a:t> lo que </a:t>
            </a:r>
            <a:r>
              <a:rPr lang="en-GB" sz="1200" dirty="0" err="1">
                <a:solidFill>
                  <a:srgbClr val="595959"/>
                </a:solidFill>
              </a:rPr>
              <a:t>busca</a:t>
            </a:r>
            <a:r>
              <a:rPr lang="en-GB" sz="1200" dirty="0">
                <a:solidFill>
                  <a:srgbClr val="595959"/>
                </a:solidFill>
              </a:rPr>
              <a:t> con la </a:t>
            </a:r>
            <a:r>
              <a:rPr lang="en-GB" sz="1200" dirty="0" err="1">
                <a:solidFill>
                  <a:srgbClr val="595959"/>
                </a:solidFill>
              </a:rPr>
              <a:t>búsqueda</a:t>
            </a:r>
            <a:r>
              <a:rPr lang="en-GB" sz="1200" dirty="0">
                <a:solidFill>
                  <a:srgbClr val="595959"/>
                </a:solidFill>
              </a:rPr>
              <a:t> </a:t>
            </a:r>
            <a:r>
              <a:rPr lang="en-GB" sz="1200" dirty="0" err="1">
                <a:solidFill>
                  <a:srgbClr val="595959"/>
                </a:solidFill>
              </a:rPr>
              <a:t>basada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código</a:t>
            </a:r>
            <a:r>
              <a:rPr lang="en-GB" sz="1200" dirty="0">
                <a:solidFill>
                  <a:srgbClr val="595959"/>
                </a:solidFill>
              </a:rPr>
              <a:t> que </a:t>
            </a:r>
            <a:r>
              <a:rPr lang="en-GB" sz="1200" dirty="0" err="1">
                <a:solidFill>
                  <a:srgbClr val="595959"/>
                </a:solidFill>
              </a:rPr>
              <a:t>comprende</a:t>
            </a:r>
            <a:r>
              <a:rPr lang="en-GB" sz="1200" dirty="0">
                <a:solidFill>
                  <a:srgbClr val="595959"/>
                </a:solidFill>
              </a:rPr>
              <a:t> </a:t>
            </a:r>
            <a:r>
              <a:rPr lang="en-GB" sz="1200" dirty="0" err="1">
                <a:solidFill>
                  <a:srgbClr val="595959"/>
                </a:solidFill>
              </a:rPr>
              <a:t>clases</a:t>
            </a:r>
            <a:r>
              <a:rPr lang="en-GB" sz="1200" dirty="0">
                <a:solidFill>
                  <a:srgbClr val="595959"/>
                </a:solidFill>
              </a:rPr>
              <a:t> y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Obtén</a:t>
            </a:r>
            <a:r>
              <a:rPr lang="en-GB" sz="1800" dirty="0">
                <a:solidFill>
                  <a:schemeClr val="tx1">
                    <a:lumMod val="65000"/>
                    <a:lumOff val="35000"/>
                  </a:schemeClr>
                </a:solidFill>
              </a:rPr>
              <a:t> </a:t>
            </a:r>
            <a:r>
              <a:rPr lang="en-GB" sz="1800" dirty="0" err="1">
                <a:solidFill>
                  <a:schemeClr val="tx1">
                    <a:lumMod val="65000"/>
                    <a:lumOff val="35000"/>
                  </a:schemeClr>
                </a:solidFill>
              </a:rPr>
              <a:t>trazabilidad</a:t>
            </a:r>
            <a:r>
              <a:rPr lang="en-GB" sz="1800" dirty="0">
                <a:solidFill>
                  <a:schemeClr val="tx1">
                    <a:lumMod val="65000"/>
                    <a:lumOff val="35000"/>
                  </a:schemeClr>
                </a:solidFill>
              </a:rPr>
              <a:t> de </a:t>
            </a:r>
            <a:r>
              <a:rPr lang="en-GB" sz="1800" dirty="0" err="1">
                <a:solidFill>
                  <a:schemeClr val="tx1">
                    <a:lumMod val="65000"/>
                    <a:lumOff val="35000"/>
                  </a:schemeClr>
                </a:solidFill>
              </a:rPr>
              <a:t>extremo</a:t>
            </a:r>
            <a:r>
              <a:rPr lang="en-GB" sz="1800" dirty="0">
                <a:solidFill>
                  <a:schemeClr val="tx1">
                    <a:lumMod val="65000"/>
                    <a:lumOff val="35000"/>
                  </a:schemeClr>
                </a:solidFill>
              </a:rPr>
              <a:t> a </a:t>
            </a:r>
            <a:r>
              <a:rPr lang="en-GB" sz="1800" dirty="0" err="1">
                <a:solidFill>
                  <a:schemeClr val="tx1">
                    <a:lumMod val="65000"/>
                    <a:lumOff val="35000"/>
                  </a:schemeClr>
                </a:solidFill>
              </a:rPr>
              <a:t>extremo</a:t>
            </a:r>
            <a:r>
              <a:rPr lang="en-GB" sz="1800" dirty="0">
                <a:solidFill>
                  <a:schemeClr val="tx1">
                    <a:lumMod val="65000"/>
                    <a:lumOff val="35000"/>
                  </a:schemeClr>
                </a:solidFill>
              </a:rPr>
              <a:t>. </a:t>
            </a:r>
            <a:r>
              <a:rPr lang="en-GB" sz="1800" dirty="0" err="1">
                <a:solidFill>
                  <a:schemeClr val="tx1">
                    <a:lumMod val="65000"/>
                    <a:lumOff val="35000"/>
                  </a:schemeClr>
                </a:solidFill>
              </a:rPr>
              <a:t>Ejecute</a:t>
            </a:r>
            <a:r>
              <a:rPr lang="en-GB" sz="1800" dirty="0">
                <a:solidFill>
                  <a:schemeClr val="tx1">
                    <a:lumMod val="65000"/>
                    <a:lumOff val="35000"/>
                  </a:schemeClr>
                </a:solidFill>
              </a:rPr>
              <a:t> </a:t>
            </a:r>
            <a:r>
              <a:rPr lang="en-GB" sz="1800" dirty="0" err="1">
                <a:solidFill>
                  <a:schemeClr val="tx1">
                    <a:lumMod val="65000"/>
                    <a:lumOff val="35000"/>
                  </a:schemeClr>
                </a:solidFill>
              </a:rPr>
              <a:t>pruebas</a:t>
            </a:r>
            <a:r>
              <a:rPr lang="en-GB" sz="1800" dirty="0">
                <a:solidFill>
                  <a:schemeClr val="tx1">
                    <a:lumMod val="65000"/>
                    <a:lumOff val="35000"/>
                  </a:schemeClr>
                </a:solidFill>
              </a:rPr>
              <a:t> y </a:t>
            </a:r>
            <a:r>
              <a:rPr lang="en-GB" sz="1800" dirty="0" err="1">
                <a:solidFill>
                  <a:schemeClr val="tx1">
                    <a:lumMod val="65000"/>
                    <a:lumOff val="35000"/>
                  </a:schemeClr>
                </a:solidFill>
              </a:rPr>
              <a:t>registre</a:t>
            </a:r>
            <a:r>
              <a:rPr lang="en-GB" sz="1800" dirty="0">
                <a:solidFill>
                  <a:schemeClr val="tx1">
                    <a:lumMod val="65000"/>
                    <a:lumOff val="35000"/>
                  </a:schemeClr>
                </a:solidFill>
              </a:rPr>
              <a:t> </a:t>
            </a:r>
            <a:r>
              <a:rPr lang="en-GB" sz="1800" dirty="0" err="1">
                <a:solidFill>
                  <a:schemeClr val="tx1">
                    <a:lumMod val="65000"/>
                    <a:lumOff val="35000"/>
                  </a:schemeClr>
                </a:solidFill>
              </a:rPr>
              <a:t>defectos</a:t>
            </a:r>
            <a:r>
              <a:rPr lang="en-GB" sz="1800" dirty="0">
                <a:solidFill>
                  <a:schemeClr val="tx1">
                    <a:lumMod val="65000"/>
                    <a:lumOff val="35000"/>
                  </a:schemeClr>
                </a:solidFill>
              </a:rPr>
              <a:t> </a:t>
            </a:r>
            <a:r>
              <a:rPr lang="en-GB" sz="1800" dirty="0" err="1">
                <a:solidFill>
                  <a:schemeClr val="tx1">
                    <a:lumMod val="65000"/>
                    <a:lumOff val="35000"/>
                  </a:schemeClr>
                </a:solidFill>
              </a:rPr>
              <a:t>desde</a:t>
            </a:r>
            <a:r>
              <a:rPr lang="en-GB" sz="1800" dirty="0">
                <a:solidFill>
                  <a:schemeClr val="tx1">
                    <a:lumMod val="65000"/>
                    <a:lumOff val="35000"/>
                  </a:schemeClr>
                </a:solidFill>
              </a:rPr>
              <a:t> </a:t>
            </a:r>
            <a:r>
              <a:rPr lang="en-GB" sz="1800" dirty="0" err="1">
                <a:solidFill>
                  <a:schemeClr val="tx1">
                    <a:lumMod val="65000"/>
                    <a:lumOff val="35000"/>
                  </a:schemeClr>
                </a:solidFill>
              </a:rPr>
              <a:t>su</a:t>
            </a:r>
            <a:r>
              <a:rPr lang="en-GB" sz="1800" dirty="0">
                <a:solidFill>
                  <a:schemeClr val="tx1">
                    <a:lumMod val="65000"/>
                    <a:lumOff val="35000"/>
                  </a:schemeClr>
                </a:solidFill>
              </a:rPr>
              <a:t> </a:t>
            </a:r>
            <a:r>
              <a:rPr lang="en-GB" sz="1800" dirty="0" err="1">
                <a:solidFill>
                  <a:schemeClr val="tx1">
                    <a:lumMod val="65000"/>
                    <a:lumOff val="35000"/>
                  </a:schemeClr>
                </a:solidFill>
              </a:rPr>
              <a:t>navegador</a:t>
            </a:r>
            <a:r>
              <a:rPr lang="en-GB" sz="1800" dirty="0">
                <a:solidFill>
                  <a:schemeClr val="tx1">
                    <a:lumMod val="65000"/>
                    <a:lumOff val="35000"/>
                  </a:schemeClr>
                </a:solidFill>
              </a:rPr>
              <a:t>. </a:t>
            </a: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y </a:t>
            </a:r>
            <a:r>
              <a:rPr lang="en-GB" sz="1800" dirty="0" err="1">
                <a:solidFill>
                  <a:schemeClr val="tx1">
                    <a:lumMod val="65000"/>
                    <a:lumOff val="35000"/>
                  </a:schemeClr>
                </a:solidFill>
              </a:rPr>
              <a:t>evalúe</a:t>
            </a:r>
            <a:r>
              <a:rPr lang="en-GB" sz="1800" dirty="0">
                <a:solidFill>
                  <a:schemeClr val="tx1">
                    <a:lumMod val="65000"/>
                    <a:lumOff val="35000"/>
                  </a:schemeClr>
                </a:solidFill>
              </a:rPr>
              <a:t> la </a:t>
            </a:r>
            <a:r>
              <a:rPr lang="en-GB" sz="1800" dirty="0" err="1">
                <a:solidFill>
                  <a:schemeClr val="tx1">
                    <a:lumMod val="65000"/>
                    <a:lumOff val="35000"/>
                  </a:schemeClr>
                </a:solidFill>
              </a:rPr>
              <a:t>calidad</a:t>
            </a:r>
            <a:r>
              <a:rPr lang="en-GB" sz="1800" dirty="0">
                <a:solidFill>
                  <a:schemeClr val="tx1">
                    <a:lumMod val="65000"/>
                    <a:lumOff val="35000"/>
                  </a:schemeClr>
                </a:solidFill>
              </a:rPr>
              <a:t> a lo largo del </a:t>
            </a:r>
            <a:r>
              <a:rPr lang="en-GB" sz="1800" dirty="0" err="1">
                <a:solidFill>
                  <a:schemeClr val="tx1">
                    <a:lumMod val="65000"/>
                    <a:lumOff val="35000"/>
                  </a:schemeClr>
                </a:solidFill>
              </a:rPr>
              <a:t>ciclo</a:t>
            </a:r>
            <a:r>
              <a:rPr lang="en-GB" sz="1800" dirty="0">
                <a:solidFill>
                  <a:schemeClr val="tx1">
                    <a:lumMod val="65000"/>
                    <a:lumOff val="35000"/>
                  </a:schemeClr>
                </a:solidFill>
              </a:rPr>
              <a:t> de </a:t>
            </a:r>
            <a:r>
              <a:rPr lang="en-GB" sz="1800" dirty="0" err="1">
                <a:solidFill>
                  <a:schemeClr val="tx1">
                    <a:lumMod val="65000"/>
                    <a:lumOff val="35000"/>
                  </a:schemeClr>
                </a:solidFill>
              </a:rPr>
              <a:t>vida</a:t>
            </a:r>
            <a:r>
              <a:rPr lang="en-GB" sz="1800" dirty="0">
                <a:solidFill>
                  <a:schemeClr val="tx1">
                    <a:lumMod val="65000"/>
                    <a:lumOff val="35000"/>
                  </a:schemeClr>
                </a:solidFill>
              </a:rPr>
              <a:t> de las </a:t>
            </a:r>
            <a:r>
              <a:rPr lang="en-GB" sz="1800" dirty="0" err="1">
                <a:solidFill>
                  <a:schemeClr val="tx1">
                    <a:lumMod val="65000"/>
                    <a:lumOff val="35000"/>
                  </a:schemeClr>
                </a:solidFill>
              </a:rPr>
              <a:t>pruebas</a:t>
            </a:r>
            <a:r>
              <a:rPr lang="en-GB" sz="1800" dirty="0">
                <a:solidFill>
                  <a:schemeClr val="tx1">
                    <a:lumMod val="65000"/>
                    <a:lumOff val="35000"/>
                  </a:schemeClr>
                </a:solidFill>
              </a:rPr>
              <a:t>.</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Captura</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datos</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enriquecidos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4590318" cy="1126462"/>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Capture </a:t>
            </a:r>
            <a:r>
              <a:rPr lang="en-GB" sz="1200" dirty="0" err="1">
                <a:solidFill>
                  <a:srgbClr val="595959"/>
                </a:solidFill>
              </a:rPr>
              <a:t>datos</a:t>
            </a:r>
            <a:r>
              <a:rPr lang="en-GB" sz="1200" dirty="0">
                <a:solidFill>
                  <a:srgbClr val="595959"/>
                </a:solidFill>
              </a:rPr>
              <a:t> de </a:t>
            </a:r>
            <a:r>
              <a:rPr lang="en-GB" sz="1200" dirty="0" err="1">
                <a:solidFill>
                  <a:srgbClr val="595959"/>
                </a:solidFill>
              </a:rPr>
              <a:t>escenarios</a:t>
            </a:r>
            <a:r>
              <a:rPr lang="en-GB" sz="1200" dirty="0">
                <a:solidFill>
                  <a:srgbClr val="595959"/>
                </a:solidFill>
              </a:rPr>
              <a:t> </a:t>
            </a:r>
            <a:r>
              <a:rPr lang="en-GB" sz="1200" dirty="0" err="1">
                <a:solidFill>
                  <a:srgbClr val="595959"/>
                </a:solidFill>
              </a:rPr>
              <a:t>enriquecidos</a:t>
            </a:r>
            <a:r>
              <a:rPr lang="en-GB" sz="1200" dirty="0">
                <a:solidFill>
                  <a:srgbClr val="595959"/>
                </a:solidFill>
              </a:rPr>
              <a:t> a </a:t>
            </a:r>
            <a:r>
              <a:rPr lang="en-GB" sz="1200" dirty="0" err="1">
                <a:solidFill>
                  <a:srgbClr val="595959"/>
                </a:solidFill>
              </a:rPr>
              <a:t>medida</a:t>
            </a:r>
            <a:r>
              <a:rPr lang="en-GB" sz="1200" dirty="0">
                <a:solidFill>
                  <a:srgbClr val="595959"/>
                </a:solidFill>
              </a:rPr>
              <a:t> que </a:t>
            </a:r>
            <a:r>
              <a:rPr lang="en-GB" sz="1200" dirty="0" err="1">
                <a:solidFill>
                  <a:srgbClr val="595959"/>
                </a:solidFill>
              </a:rPr>
              <a:t>ejecuta</a:t>
            </a:r>
            <a:r>
              <a:rPr lang="en-GB" sz="1200" dirty="0">
                <a:solidFill>
                  <a:srgbClr val="595959"/>
                </a:solidFill>
              </a:rPr>
              <a:t> </a:t>
            </a:r>
            <a:r>
              <a:rPr lang="en-GB" sz="1200" dirty="0" err="1">
                <a:solidFill>
                  <a:srgbClr val="595959"/>
                </a:solidFill>
              </a:rPr>
              <a:t>pruebas</a:t>
            </a:r>
            <a:r>
              <a:rPr lang="en-GB" sz="1200" dirty="0">
                <a:solidFill>
                  <a:srgbClr val="595959"/>
                </a:solidFill>
              </a:rPr>
              <a:t> para </a:t>
            </a:r>
            <a:r>
              <a:rPr lang="en-GB" sz="1200" dirty="0" err="1">
                <a:solidFill>
                  <a:srgbClr val="595959"/>
                </a:solidFill>
              </a:rPr>
              <a:t>hacer</a:t>
            </a:r>
            <a:r>
              <a:rPr lang="en-GB" sz="1200" dirty="0">
                <a:solidFill>
                  <a:srgbClr val="595959"/>
                </a:solidFill>
              </a:rPr>
              <a:t> que </a:t>
            </a:r>
            <a:r>
              <a:rPr lang="en-GB" sz="1200" dirty="0" err="1">
                <a:solidFill>
                  <a:srgbClr val="595959"/>
                </a:solidFill>
              </a:rPr>
              <a:t>los</a:t>
            </a:r>
            <a:r>
              <a:rPr lang="en-GB" sz="1200" dirty="0">
                <a:solidFill>
                  <a:srgbClr val="595959"/>
                </a:solidFill>
              </a:rPr>
              <a:t> </a:t>
            </a:r>
            <a:r>
              <a:rPr lang="en-GB" sz="1200" dirty="0" err="1">
                <a:solidFill>
                  <a:srgbClr val="595959"/>
                </a:solidFill>
              </a:rPr>
              <a:t>defectos</a:t>
            </a:r>
            <a:r>
              <a:rPr lang="en-GB" sz="1200" dirty="0">
                <a:solidFill>
                  <a:srgbClr val="595959"/>
                </a:solidFill>
              </a:rPr>
              <a:t> </a:t>
            </a:r>
            <a:r>
              <a:rPr lang="en-GB" sz="1200" dirty="0" err="1">
                <a:solidFill>
                  <a:srgbClr val="595959"/>
                </a:solidFill>
              </a:rPr>
              <a:t>descubiertos</a:t>
            </a:r>
            <a:r>
              <a:rPr lang="en-GB" sz="1200" dirty="0">
                <a:solidFill>
                  <a:srgbClr val="595959"/>
                </a:solidFill>
              </a:rPr>
              <a:t> </a:t>
            </a:r>
            <a:r>
              <a:rPr lang="en-GB" sz="1200" dirty="0" err="1">
                <a:solidFill>
                  <a:srgbClr val="595959"/>
                </a:solidFill>
              </a:rPr>
              <a:t>sean</a:t>
            </a:r>
            <a:r>
              <a:rPr lang="en-GB" sz="1200" dirty="0">
                <a:solidFill>
                  <a:srgbClr val="595959"/>
                </a:solidFill>
              </a:rPr>
              <a:t> </a:t>
            </a:r>
            <a:r>
              <a:rPr lang="en-GB" sz="1200" dirty="0" err="1">
                <a:solidFill>
                  <a:srgbClr val="595959"/>
                </a:solidFill>
              </a:rPr>
              <a:t>procesables</a:t>
            </a:r>
            <a:r>
              <a:rPr lang="en-GB" sz="1200" dirty="0">
                <a:solidFill>
                  <a:srgbClr val="595959"/>
                </a:solidFill>
              </a:rPr>
              <a:t>. Explore </a:t>
            </a:r>
            <a:r>
              <a:rPr lang="en-GB" sz="1200" dirty="0" err="1">
                <a:solidFill>
                  <a:srgbClr val="595959"/>
                </a:solidFill>
              </a:rPr>
              <a:t>los</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usuario</a:t>
            </a:r>
            <a:r>
              <a:rPr lang="en-GB" sz="1200" dirty="0">
                <a:solidFill>
                  <a:srgbClr val="595959"/>
                </a:solidFill>
              </a:rPr>
              <a:t> sin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ni</a:t>
            </a:r>
            <a:r>
              <a:rPr lang="en-GB" sz="1200" dirty="0">
                <a:solidFill>
                  <a:srgbClr val="595959"/>
                </a:solidFill>
              </a:rPr>
              <a:t> pasos de </a:t>
            </a:r>
            <a:r>
              <a:rPr lang="en-GB" sz="1200" dirty="0" err="1">
                <a:solidFill>
                  <a:srgbClr val="595959"/>
                </a:solidFill>
              </a:rPr>
              <a:t>prueba</a:t>
            </a:r>
            <a:r>
              <a:rPr lang="en-GB" sz="1200" dirty="0">
                <a:solidFill>
                  <a:srgbClr val="595959"/>
                </a:solidFill>
              </a:rPr>
              <a:t>. </a:t>
            </a:r>
            <a:r>
              <a:rPr lang="en-GB" sz="1200" dirty="0" err="1">
                <a:solidFill>
                  <a:srgbClr val="595959"/>
                </a:solidFill>
              </a:rPr>
              <a:t>Puede</a:t>
            </a:r>
            <a:r>
              <a:rPr lang="en-GB" sz="1200" dirty="0">
                <a:solidFill>
                  <a:srgbClr val="595959"/>
                </a:solidFill>
              </a:rPr>
              <a:t> </a:t>
            </a:r>
            <a:r>
              <a:rPr lang="en-GB" sz="1200" dirty="0" err="1">
                <a:solidFill>
                  <a:srgbClr val="595959"/>
                </a:solidFill>
              </a:rPr>
              <a:t>crear</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directamente</a:t>
            </a:r>
            <a:r>
              <a:rPr lang="en-GB" sz="1200" dirty="0">
                <a:solidFill>
                  <a:srgbClr val="595959"/>
                </a:solidFill>
              </a:rPr>
              <a:t> </a:t>
            </a:r>
            <a:r>
              <a:rPr lang="en-GB" sz="1200" dirty="0" err="1">
                <a:solidFill>
                  <a:srgbClr val="595959"/>
                </a:solidFill>
              </a:rPr>
              <a:t>desde</a:t>
            </a:r>
            <a:r>
              <a:rPr lang="en-GB" sz="1200" dirty="0">
                <a:solidFill>
                  <a:srgbClr val="595959"/>
                </a:solidFill>
              </a:rPr>
              <a:t> sus </a:t>
            </a:r>
            <a:r>
              <a:rPr lang="en-GB" sz="1200" dirty="0" err="1">
                <a:solidFill>
                  <a:srgbClr val="595959"/>
                </a:solidFill>
              </a:rPr>
              <a:t>sesiones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exploratorias</a:t>
            </a:r>
            <a:r>
              <a:rPr lang="en-GB" sz="1200" dirty="0">
                <a:solidFill>
                  <a:srgbClr val="595959"/>
                </a:solidFill>
              </a:rPr>
              <a:t>.</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Pruebas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la web y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escritorio</a:t>
            </a:r>
            <a:endParaRPr lang="en-GB" sz="1800" dirty="0">
              <a:solidFill>
                <a:schemeClr val="tx1">
                  <a:lumMod val="65000"/>
                  <a:lumOff val="35000"/>
                </a:schemeClr>
              </a:solidFill>
              <a:latin typeface="+mj-lt"/>
            </a:endParaRP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Pruebe</a:t>
            </a:r>
            <a:r>
              <a:rPr lang="en-GB" sz="1200" dirty="0">
                <a:solidFill>
                  <a:srgbClr val="595959"/>
                </a:solidFill>
              </a:rPr>
              <a:t> </a:t>
            </a:r>
            <a:r>
              <a:rPr lang="en-GB" sz="1200" dirty="0" err="1">
                <a:solidFill>
                  <a:srgbClr val="595959"/>
                </a:solidFill>
              </a:rPr>
              <a:t>su</a:t>
            </a:r>
            <a:r>
              <a:rPr lang="en-GB" sz="1200" dirty="0">
                <a:solidFill>
                  <a:srgbClr val="595959"/>
                </a:solidFill>
              </a:rPr>
              <a:t> </a:t>
            </a:r>
            <a:r>
              <a:rPr lang="en-GB" sz="1200" dirty="0" err="1">
                <a:solidFill>
                  <a:srgbClr val="595959"/>
                </a:solidFill>
              </a:rPr>
              <a:t>aplicación</a:t>
            </a:r>
            <a:r>
              <a:rPr lang="en-GB" sz="1200" dirty="0">
                <a:solidFill>
                  <a:srgbClr val="595959"/>
                </a:solidFill>
              </a:rPr>
              <a:t> </a:t>
            </a:r>
            <a:r>
              <a:rPr lang="en-GB" sz="1200" dirty="0" err="1">
                <a:solidFill>
                  <a:srgbClr val="595959"/>
                </a:solidFill>
              </a:rPr>
              <a:t>donde</a:t>
            </a:r>
            <a:r>
              <a:rPr lang="en-GB" sz="1200" dirty="0">
                <a:solidFill>
                  <a:srgbClr val="595959"/>
                </a:solidFill>
              </a:rPr>
              <a:t> se </a:t>
            </a:r>
            <a:r>
              <a:rPr lang="en-GB" sz="1200" dirty="0" err="1">
                <a:solidFill>
                  <a:srgbClr val="595959"/>
                </a:solidFill>
              </a:rPr>
              <a:t>encuentra</a:t>
            </a:r>
            <a:r>
              <a:rPr lang="en-GB" sz="1200" dirty="0">
                <a:solidFill>
                  <a:srgbClr val="595959"/>
                </a:solidFill>
              </a:rPr>
              <a:t>. Complete </a:t>
            </a:r>
            <a:r>
              <a:rPr lang="en-GB" sz="1200" dirty="0" err="1">
                <a:solidFill>
                  <a:srgbClr val="595959"/>
                </a:solidFill>
              </a:rPr>
              <a:t>pruebas</a:t>
            </a:r>
            <a:r>
              <a:rPr lang="en-GB" sz="1200" dirty="0">
                <a:solidFill>
                  <a:srgbClr val="595959"/>
                </a:solidFill>
              </a:rPr>
              <a:t> con scripts </a:t>
            </a:r>
            <a:r>
              <a:rPr lang="en-GB" sz="1200" dirty="0" err="1">
                <a:solidFill>
                  <a:srgbClr val="595959"/>
                </a:solidFill>
              </a:rPr>
              <a:t>en</a:t>
            </a:r>
            <a:r>
              <a:rPr lang="en-GB" sz="1200" dirty="0">
                <a:solidFill>
                  <a:srgbClr val="595959"/>
                </a:solidFill>
              </a:rPr>
              <a:t> </a:t>
            </a:r>
            <a:r>
              <a:rPr lang="en-GB" sz="1200" dirty="0" err="1">
                <a:solidFill>
                  <a:srgbClr val="595959"/>
                </a:solidFill>
              </a:rPr>
              <a:t>escenarios</a:t>
            </a:r>
            <a:r>
              <a:rPr lang="en-GB" sz="1200" dirty="0">
                <a:solidFill>
                  <a:srgbClr val="595959"/>
                </a:solidFill>
              </a:rPr>
              <a:t> web o de </a:t>
            </a:r>
            <a:r>
              <a:rPr lang="en-GB" sz="1200" dirty="0" err="1">
                <a:solidFill>
                  <a:srgbClr val="595959"/>
                </a:solidFill>
              </a:rPr>
              <a:t>escritorio</a:t>
            </a:r>
            <a:r>
              <a:rPr lang="en-GB" sz="1200" dirty="0">
                <a:solidFill>
                  <a:srgbClr val="595959"/>
                </a:solidFill>
              </a:rPr>
              <a:t>. </a:t>
            </a:r>
            <a:r>
              <a:rPr lang="en-GB" sz="1200" dirty="0" err="1">
                <a:solidFill>
                  <a:srgbClr val="595959"/>
                </a:solidFill>
              </a:rPr>
              <a:t>Pruebe</a:t>
            </a:r>
            <a:r>
              <a:rPr lang="en-GB" sz="1200" dirty="0">
                <a:solidFill>
                  <a:srgbClr val="595959"/>
                </a:solidFill>
              </a:rPr>
              <a:t> la </a:t>
            </a:r>
            <a:r>
              <a:rPr lang="en-GB" sz="1200" dirty="0" err="1">
                <a:solidFill>
                  <a:srgbClr val="595959"/>
                </a:solidFill>
              </a:rPr>
              <a:t>aplicación</a:t>
            </a:r>
            <a:r>
              <a:rPr lang="en-GB" sz="1200" dirty="0">
                <a:solidFill>
                  <a:srgbClr val="595959"/>
                </a:solidFill>
              </a:rPr>
              <a:t> local </a:t>
            </a:r>
            <a:r>
              <a:rPr lang="en-GB" sz="1200" dirty="0" err="1">
                <a:solidFill>
                  <a:srgbClr val="595959"/>
                </a:solidFill>
              </a:rPr>
              <a:t>desde</a:t>
            </a:r>
            <a:r>
              <a:rPr lang="en-GB" sz="1200" dirty="0">
                <a:solidFill>
                  <a:srgbClr val="595959"/>
                </a:solidFill>
              </a:rPr>
              <a:t> la </a:t>
            </a:r>
            <a:r>
              <a:rPr lang="en-GB" sz="1200" dirty="0" err="1">
                <a:solidFill>
                  <a:srgbClr val="595959"/>
                </a:solidFill>
              </a:rPr>
              <a:t>nube</a:t>
            </a:r>
            <a:r>
              <a:rPr lang="en-GB" sz="1200" dirty="0">
                <a:solidFill>
                  <a:srgbClr val="595959"/>
                </a:solidFill>
              </a:rPr>
              <a:t> y </a:t>
            </a:r>
            <a:r>
              <a:rPr lang="en-GB" sz="1200" dirty="0" err="1">
                <a:solidFill>
                  <a:srgbClr val="595959"/>
                </a:solidFill>
              </a:rPr>
              <a:t>viceversa</a:t>
            </a:r>
            <a:r>
              <a:rPr lang="en-GB" sz="1200" dirty="0">
                <a:solidFill>
                  <a:srgbClr val="595959"/>
                </a:solidFill>
              </a:rPr>
              <a:t>.</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Obtén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trazabilidad</a:t>
            </a:r>
            <a:r>
              <a:rPr lang="en-GB" sz="1800" dirty="0">
                <a:solidFill>
                  <a:schemeClr val="tx1">
                    <a:lumMod val="65000"/>
                    <a:lumOff val="35000"/>
                  </a:schemeClr>
                </a:solidFill>
                <a:latin typeface="+mj-lt"/>
              </a:rPr>
              <a:t> de principio a fin</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Aproveche</a:t>
            </a:r>
            <a:r>
              <a:rPr lang="en-GB" sz="1200" dirty="0">
                <a:solidFill>
                  <a:srgbClr val="595959"/>
                </a:solidFill>
              </a:rPr>
              <a:t> las </a:t>
            </a:r>
            <a:r>
              <a:rPr lang="en-GB" sz="1200" dirty="0" err="1">
                <a:solidFill>
                  <a:srgbClr val="595959"/>
                </a:solidFill>
              </a:rPr>
              <a:t>mismas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todos</a:t>
            </a:r>
            <a:r>
              <a:rPr lang="en-GB" sz="1200" dirty="0">
                <a:solidFill>
                  <a:srgbClr val="595959"/>
                </a:solidFill>
              </a:rPr>
              <a:t> sus </a:t>
            </a:r>
            <a:r>
              <a:rPr lang="en-GB" sz="1200" dirty="0" err="1">
                <a:solidFill>
                  <a:srgbClr val="595959"/>
                </a:solidFill>
              </a:rPr>
              <a:t>ingenieros</a:t>
            </a:r>
            <a:r>
              <a:rPr lang="en-GB" sz="1200" dirty="0">
                <a:solidFill>
                  <a:srgbClr val="595959"/>
                </a:solidFill>
              </a:rPr>
              <a:t> y partes </a:t>
            </a:r>
            <a:r>
              <a:rPr lang="en-GB" sz="1200" dirty="0" err="1">
                <a:solidFill>
                  <a:srgbClr val="595959"/>
                </a:solidFill>
              </a:rPr>
              <a:t>interesadas</a:t>
            </a:r>
            <a:r>
              <a:rPr lang="en-GB" sz="1200" dirty="0">
                <a:solidFill>
                  <a:srgbClr val="595959"/>
                </a:solidFill>
              </a:rPr>
              <a:t> </a:t>
            </a:r>
            <a:r>
              <a:rPr lang="en-GB" sz="1200" dirty="0" err="1">
                <a:solidFill>
                  <a:srgbClr val="595959"/>
                </a:solidFill>
              </a:rPr>
              <a:t>en</a:t>
            </a:r>
            <a:r>
              <a:rPr lang="en-GB" sz="1200" dirty="0">
                <a:solidFill>
                  <a:srgbClr val="595959"/>
                </a:solidFill>
              </a:rPr>
              <a:t> las </a:t>
            </a:r>
            <a:r>
              <a:rPr lang="en-GB" sz="1200" dirty="0" err="1">
                <a:solidFill>
                  <a:srgbClr val="595959"/>
                </a:solidFill>
              </a:rPr>
              <a:t>pruebas</a:t>
            </a:r>
            <a:r>
              <a:rPr lang="en-GB" sz="1200" dirty="0">
                <a:solidFill>
                  <a:srgbClr val="595959"/>
                </a:solidFill>
              </a:rPr>
              <a:t> de </a:t>
            </a:r>
            <a:r>
              <a:rPr lang="en-GB" sz="1200" dirty="0" err="1">
                <a:solidFill>
                  <a:srgbClr val="595959"/>
                </a:solidFill>
              </a:rPr>
              <a:t>aceptación</a:t>
            </a:r>
            <a:r>
              <a:rPr lang="en-GB" sz="1200" dirty="0">
                <a:solidFill>
                  <a:srgbClr val="595959"/>
                </a:solidFill>
              </a:rPr>
              <a:t> del </a:t>
            </a:r>
            <a:r>
              <a:rPr lang="en-GB" sz="1200" dirty="0" err="1">
                <a:solidFill>
                  <a:srgbClr val="595959"/>
                </a:solidFill>
              </a:rPr>
              <a:t>usuario</a:t>
            </a:r>
            <a:r>
              <a:rPr lang="en-GB" sz="1200" dirty="0">
                <a:solidFill>
                  <a:srgbClr val="595959"/>
                </a:solidFill>
              </a:rPr>
              <a:t>. </a:t>
            </a:r>
            <a:r>
              <a:rPr lang="en-GB" sz="1200" dirty="0" err="1">
                <a:solidFill>
                  <a:srgbClr val="595959"/>
                </a:solidFill>
              </a:rPr>
              <a:t>Pague</a:t>
            </a:r>
            <a:r>
              <a:rPr lang="en-GB" sz="1200" dirty="0">
                <a:solidFill>
                  <a:srgbClr val="595959"/>
                </a:solidFill>
              </a:rPr>
              <a:t> </a:t>
            </a:r>
            <a:r>
              <a:rPr lang="en-GB" sz="1200" dirty="0" err="1">
                <a:solidFill>
                  <a:srgbClr val="595959"/>
                </a:solidFill>
              </a:rPr>
              <a:t>por</a:t>
            </a:r>
            <a:r>
              <a:rPr lang="en-GB" sz="1200" dirty="0">
                <a:solidFill>
                  <a:srgbClr val="595959"/>
                </a:solidFill>
              </a:rPr>
              <a:t> las </a:t>
            </a:r>
            <a:r>
              <a:rPr lang="en-GB" sz="1200" dirty="0" err="1">
                <a:solidFill>
                  <a:srgbClr val="595959"/>
                </a:solidFill>
              </a:rPr>
              <a:t>herramientas</a:t>
            </a:r>
            <a:r>
              <a:rPr lang="en-GB" sz="1200" dirty="0">
                <a:solidFill>
                  <a:srgbClr val="595959"/>
                </a:solidFill>
              </a:rPr>
              <a:t> solo </a:t>
            </a:r>
            <a:r>
              <a:rPr lang="en-GB" sz="1200" dirty="0" err="1">
                <a:solidFill>
                  <a:srgbClr val="595959"/>
                </a:solidFill>
              </a:rPr>
              <a:t>cuando</a:t>
            </a:r>
            <a:r>
              <a:rPr lang="en-GB" sz="1200" dirty="0">
                <a:solidFill>
                  <a:srgbClr val="595959"/>
                </a:solidFill>
              </a:rPr>
              <a:t> las </a:t>
            </a:r>
            <a:r>
              <a:rPr lang="en-GB" sz="1200" dirty="0" err="1">
                <a:solidFill>
                  <a:srgbClr val="595959"/>
                </a:solidFill>
              </a:rPr>
              <a:t>necesite</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Cree y </a:t>
            </a:r>
            <a:r>
              <a:rPr lang="en-GB" sz="1800" dirty="0" err="1">
                <a:solidFill>
                  <a:schemeClr val="tx1">
                    <a:lumMod val="65000"/>
                    <a:lumOff val="35000"/>
                  </a:schemeClr>
                </a:solidFill>
              </a:rPr>
              <a:t>comparta</a:t>
            </a:r>
            <a:r>
              <a:rPr lang="en-GB" sz="1800" dirty="0">
                <a:solidFill>
                  <a:schemeClr val="tx1">
                    <a:lumMod val="65000"/>
                    <a:lumOff val="35000"/>
                  </a:schemeClr>
                </a:solidFill>
              </a:rPr>
              <a:t> </a:t>
            </a:r>
            <a:r>
              <a:rPr lang="en-GB" sz="1800" dirty="0" err="1">
                <a:solidFill>
                  <a:schemeClr val="tx1">
                    <a:lumMod val="65000"/>
                    <a:lumOff val="35000"/>
                  </a:schemeClr>
                </a:solidFill>
              </a:rPr>
              <a:t>fuentes</a:t>
            </a:r>
            <a:r>
              <a:rPr lang="en-GB" sz="1800" dirty="0">
                <a:solidFill>
                  <a:schemeClr val="tx1">
                    <a:lumMod val="65000"/>
                    <a:lumOff val="35000"/>
                  </a:schemeClr>
                </a:solidFill>
              </a:rPr>
              <a:t> de </a:t>
            </a:r>
            <a:r>
              <a:rPr lang="en-GB" sz="1800" dirty="0" err="1">
                <a:solidFill>
                  <a:schemeClr val="tx1">
                    <a:lumMod val="65000"/>
                    <a:lumOff val="35000"/>
                  </a:schemeClr>
                </a:solidFill>
              </a:rPr>
              <a:t>paquetes</a:t>
            </a:r>
            <a:r>
              <a:rPr lang="en-GB" sz="1800" dirty="0">
                <a:solidFill>
                  <a:schemeClr val="tx1">
                    <a:lumMod val="65000"/>
                    <a:lumOff val="35000"/>
                  </a:schemeClr>
                </a:solidFill>
              </a:rPr>
              <a:t> Maven, </a:t>
            </a:r>
            <a:r>
              <a:rPr lang="en-GB" sz="1800" dirty="0" err="1">
                <a:solidFill>
                  <a:schemeClr val="tx1">
                    <a:lumMod val="65000"/>
                    <a:lumOff val="35000"/>
                  </a:schemeClr>
                </a:solidFill>
              </a:rPr>
              <a:t>npm</a:t>
            </a:r>
            <a:r>
              <a:rPr lang="en-GB" sz="1800" dirty="0">
                <a:solidFill>
                  <a:schemeClr val="tx1">
                    <a:lumMod val="65000"/>
                    <a:lumOff val="35000"/>
                  </a:schemeClr>
                </a:solidFill>
              </a:rPr>
              <a:t> y NuGet de </a:t>
            </a:r>
            <a:r>
              <a:rPr lang="en-GB" sz="1800" dirty="0" err="1">
                <a:solidFill>
                  <a:schemeClr val="tx1">
                    <a:lumMod val="65000"/>
                    <a:lumOff val="35000"/>
                  </a:schemeClr>
                </a:solidFill>
              </a:rPr>
              <a:t>fuentes</a:t>
            </a:r>
            <a:r>
              <a:rPr lang="en-GB" sz="1800" dirty="0">
                <a:solidFill>
                  <a:schemeClr val="tx1">
                    <a:lumMod val="65000"/>
                    <a:lumOff val="35000"/>
                  </a:schemeClr>
                </a:solidFill>
              </a:rPr>
              <a:t> </a:t>
            </a:r>
            <a:r>
              <a:rPr lang="en-GB" sz="1800" dirty="0" err="1">
                <a:solidFill>
                  <a:schemeClr val="tx1">
                    <a:lumMod val="65000"/>
                    <a:lumOff val="35000"/>
                  </a:schemeClr>
                </a:solidFill>
              </a:rPr>
              <a:t>públicas</a:t>
            </a:r>
            <a:r>
              <a:rPr lang="en-GB" sz="1800" dirty="0">
                <a:solidFill>
                  <a:schemeClr val="tx1">
                    <a:lumMod val="65000"/>
                    <a:lumOff val="35000"/>
                  </a:schemeClr>
                </a:solidFill>
              </a:rPr>
              <a:t> y </a:t>
            </a:r>
            <a:r>
              <a:rPr lang="en-GB" sz="1800" dirty="0" err="1">
                <a:solidFill>
                  <a:schemeClr val="tx1">
                    <a:lumMod val="65000"/>
                    <a:lumOff val="35000"/>
                  </a:schemeClr>
                </a:solidFill>
              </a:rPr>
              <a:t>privadas</a:t>
            </a:r>
            <a:r>
              <a:rPr lang="en-GB" sz="1800" dirty="0">
                <a:solidFill>
                  <a:schemeClr val="tx1">
                    <a:lumMod val="65000"/>
                    <a:lumOff val="35000"/>
                  </a:schemeClr>
                </a:solidFill>
              </a:rPr>
              <a:t>, </a:t>
            </a:r>
            <a:r>
              <a:rPr lang="en-GB" sz="1800" dirty="0" err="1">
                <a:solidFill>
                  <a:schemeClr val="tx1">
                    <a:lumMod val="65000"/>
                    <a:lumOff val="35000"/>
                  </a:schemeClr>
                </a:solidFill>
              </a:rPr>
              <a:t>totalmente</a:t>
            </a:r>
            <a:r>
              <a:rPr lang="en-GB" sz="1800" dirty="0">
                <a:solidFill>
                  <a:schemeClr val="tx1">
                    <a:lumMod val="65000"/>
                    <a:lumOff val="35000"/>
                  </a:schemeClr>
                </a:solidFill>
              </a:rPr>
              <a:t> </a:t>
            </a:r>
            <a:r>
              <a:rPr lang="en-GB" sz="1800" dirty="0" err="1">
                <a:solidFill>
                  <a:schemeClr val="tx1">
                    <a:lumMod val="65000"/>
                    <a:lumOff val="35000"/>
                  </a:schemeClr>
                </a:solidFill>
              </a:rPr>
              <a:t>integradas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a:t>
            </a:r>
            <a:r>
              <a:rPr lang="en-GB" sz="1800" dirty="0" err="1">
                <a:solidFill>
                  <a:schemeClr val="tx1">
                    <a:lumMod val="65000"/>
                    <a:lumOff val="35000"/>
                  </a:schemeClr>
                </a:solidFill>
              </a:rPr>
              <a:t>canalizaciones</a:t>
            </a:r>
            <a:r>
              <a:rPr lang="en-GB" sz="1800" dirty="0">
                <a:solidFill>
                  <a:schemeClr val="tx1">
                    <a:lumMod val="65000"/>
                    <a:lumOff val="35000"/>
                  </a:schemeClr>
                </a:solidFill>
              </a:rPr>
              <a:t> de CI/CD</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4590319"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Administre todos los tipos de paquetes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Obtenga la administración universal de artefactos para Maven, npm y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509540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Adición</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paquetes</a:t>
            </a:r>
            <a:r>
              <a:rPr lang="en-GB" sz="1800" dirty="0">
                <a:solidFill>
                  <a:schemeClr val="tx1">
                    <a:lumMod val="65000"/>
                    <a:lumOff val="35000"/>
                  </a:schemeClr>
                </a:solidFill>
                <a:latin typeface="+mj-lt"/>
              </a:rPr>
              <a:t> a </a:t>
            </a:r>
            <a:r>
              <a:rPr lang="en-GB" sz="1800" dirty="0" err="1">
                <a:solidFill>
                  <a:schemeClr val="tx1">
                    <a:lumMod val="65000"/>
                    <a:lumOff val="35000"/>
                  </a:schemeClr>
                </a:solidFill>
                <a:latin typeface="+mj-lt"/>
              </a:rPr>
              <a:t>cualquier</a:t>
            </a:r>
            <a:r>
              <a:rPr lang="en-GB" sz="1800" dirty="0">
                <a:solidFill>
                  <a:schemeClr val="tx1">
                    <a:lumMod val="65000"/>
                    <a:lumOff val="35000"/>
                  </a:schemeClr>
                </a:solidFill>
                <a:latin typeface="+mj-lt"/>
              </a:rPr>
              <a:t>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Comparta paquetes y utilice CI/CD, control de versiones y pruebas integrados.</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Comparta el código de manera eficiente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Comparta</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fácilmente</a:t>
            </a:r>
            <a:r>
              <a:rPr lang="en-GB" sz="1200" dirty="0">
                <a:solidFill>
                  <a:srgbClr val="595959"/>
                </a:solidFill>
              </a:rPr>
              <a:t> entre </a:t>
            </a:r>
            <a:r>
              <a:rPr lang="en-GB" sz="1200" dirty="0" err="1">
                <a:solidFill>
                  <a:srgbClr val="595959"/>
                </a:solidFill>
              </a:rPr>
              <a:t>equipos</a:t>
            </a:r>
            <a:r>
              <a:rPr lang="en-GB" sz="1200" dirty="0">
                <a:solidFill>
                  <a:srgbClr val="595959"/>
                </a:solidFill>
              </a:rPr>
              <a:t> </a:t>
            </a:r>
            <a:r>
              <a:rPr lang="en-GB" sz="1200" dirty="0" err="1">
                <a:solidFill>
                  <a:srgbClr val="595959"/>
                </a:solidFill>
              </a:rPr>
              <a:t>pequeños</a:t>
            </a:r>
            <a:r>
              <a:rPr lang="en-GB" sz="1200" dirty="0">
                <a:solidFill>
                  <a:srgbClr val="595959"/>
                </a:solidFill>
              </a:rPr>
              <a:t> y </a:t>
            </a:r>
            <a:r>
              <a:rPr lang="en-GB" sz="1200" dirty="0" err="1">
                <a:solidFill>
                  <a:srgbClr val="595959"/>
                </a:solidFill>
              </a:rPr>
              <a:t>grandes</a:t>
            </a:r>
            <a:r>
              <a:rPr lang="en-GB" sz="1200" dirty="0">
                <a:solidFill>
                  <a:srgbClr val="595959"/>
                </a:solidFill>
              </a:rPr>
              <a:t> </a:t>
            </a:r>
            <a:r>
              <a:rPr lang="en-GB" sz="1200" dirty="0" err="1">
                <a:solidFill>
                  <a:srgbClr val="595959"/>
                </a:solidFill>
              </a:rPr>
              <a:t>empresas</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a:t>Una solución integral para organizaciones que buscan una cadena de herramientas de nivel empresarial</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a:solidFill>
                  <a:schemeClr val="tx1">
                    <a:lumMod val="65000"/>
                    <a:lumOff val="35000"/>
                  </a:schemeClr>
                </a:solidFill>
              </a:rPr>
              <a:t>Totalmente integrado con trazabilidad de extremo a extremo</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tx1">
                    <a:lumMod val="65000"/>
                    <a:lumOff val="35000"/>
                  </a:schemeClr>
                </a:solidFill>
              </a:rPr>
              <a:t>Mejor juntos</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Escalable a cualquier equipo y tamaño de proyecto</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Alta disponibilidad, multirregión, nube híbrida y local</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Apoyo al cliente</a:t>
            </a: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Administración y control de acceso coherentes</a:t>
            </a: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Ampliación del ecosistema de Azure</a:t>
            </a:r>
            <a:endParaRPr lang="en-US" sz="4000" dirty="0"/>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237585"/>
            <a:ext cx="2061705" cy="3184513"/>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Mezcle y combine para crear flujos de trabajo con herramientas de Microsoft, código abierto o sus herramientas favoritas de terceros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elija las herramientas y las nubes que le gustan</a:t>
            </a:r>
            <a:endParaRPr lang="en-US" dirty="0"/>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399098" y="1706852"/>
            <a:ext cx="2061704" cy="288280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a:t>
            </a:r>
            <a:r>
              <a:rPr lang="en-US" sz="1800" dirty="0" err="1">
                <a:solidFill>
                  <a:schemeClr val="tx1">
                    <a:lumMod val="65000"/>
                    <a:lumOff val="35000"/>
                  </a:schemeClr>
                </a:solidFill>
              </a:rPr>
              <a:t>permite</a:t>
            </a:r>
            <a:r>
              <a:rPr lang="en-US" sz="1800" dirty="0">
                <a:solidFill>
                  <a:schemeClr val="tx1">
                    <a:lumMod val="65000"/>
                    <a:lumOff val="35000"/>
                  </a:schemeClr>
                </a:solidFill>
              </a:rPr>
              <a:t> a </a:t>
            </a:r>
            <a:r>
              <a:rPr lang="en-US" sz="1800" dirty="0" err="1">
                <a:solidFill>
                  <a:schemeClr val="tx1">
                    <a:lumMod val="65000"/>
                    <a:lumOff val="35000"/>
                  </a:schemeClr>
                </a:solidFill>
              </a:rPr>
              <a:t>los</a:t>
            </a:r>
            <a:r>
              <a:rPr lang="en-US" sz="1800" dirty="0">
                <a:solidFill>
                  <a:schemeClr val="tx1">
                    <a:lumMod val="65000"/>
                    <a:lumOff val="35000"/>
                  </a:schemeClr>
                </a:solidFill>
              </a:rPr>
              <a:t> </a:t>
            </a:r>
            <a:r>
              <a:rPr lang="en-US" sz="1800" dirty="0" err="1">
                <a:solidFill>
                  <a:schemeClr val="tx1">
                    <a:lumMod val="65000"/>
                    <a:lumOff val="35000"/>
                  </a:schemeClr>
                </a:solidFill>
              </a:rPr>
              <a:t>desarrolladores</a:t>
            </a:r>
            <a:r>
              <a:rPr lang="en-US" sz="1800" dirty="0">
                <a:solidFill>
                  <a:schemeClr val="tx1">
                    <a:lumMod val="65000"/>
                    <a:lumOff val="35000"/>
                  </a:schemeClr>
                </a:solidFill>
              </a:rPr>
              <a:t> </a:t>
            </a:r>
            <a:r>
              <a:rPr lang="en-US" sz="1800" dirty="0" err="1">
                <a:solidFill>
                  <a:schemeClr val="tx1">
                    <a:lumMod val="65000"/>
                    <a:lumOff val="35000"/>
                  </a:schemeClr>
                </a:solidFill>
              </a:rPr>
              <a:t>elegir</a:t>
            </a:r>
            <a:r>
              <a:rPr lang="en-US" sz="1800" dirty="0">
                <a:solidFill>
                  <a:schemeClr val="tx1">
                    <a:lumMod val="65000"/>
                    <a:lumOff val="35000"/>
                  </a:schemeClr>
                </a:solidFill>
              </a:rPr>
              <a:t> las </a:t>
            </a:r>
            <a:r>
              <a:rPr lang="en-US" sz="1800" dirty="0" err="1">
                <a:solidFill>
                  <a:schemeClr val="tx1">
                    <a:lumMod val="65000"/>
                    <a:lumOff val="35000"/>
                  </a:schemeClr>
                </a:solidFill>
              </a:rPr>
              <a:t>herramientas</a:t>
            </a:r>
            <a:r>
              <a:rPr lang="en-US" sz="1800" dirty="0">
                <a:solidFill>
                  <a:schemeClr val="tx1">
                    <a:lumMod val="65000"/>
                    <a:lumOff val="35000"/>
                  </a:schemeClr>
                </a:solidFill>
              </a:rPr>
              <a:t> </a:t>
            </a:r>
            <a:r>
              <a:rPr lang="en-US" sz="1800" dirty="0" err="1">
                <a:solidFill>
                  <a:schemeClr val="tx1">
                    <a:lumMod val="65000"/>
                    <a:lumOff val="35000"/>
                  </a:schemeClr>
                </a:solidFill>
              </a:rPr>
              <a:t>adecuadas</a:t>
            </a:r>
            <a:r>
              <a:rPr lang="en-US" sz="1800" dirty="0">
                <a:solidFill>
                  <a:schemeClr val="tx1">
                    <a:lumMod val="65000"/>
                    <a:lumOff val="35000"/>
                  </a:schemeClr>
                </a:solidFill>
              </a:rPr>
              <a:t> para </a:t>
            </a:r>
            <a:r>
              <a:rPr lang="en-US" sz="1800" dirty="0" err="1">
                <a:solidFill>
                  <a:schemeClr val="tx1">
                    <a:lumMod val="65000"/>
                    <a:lumOff val="35000"/>
                  </a:schemeClr>
                </a:solidFill>
              </a:rPr>
              <a:t>ellos</a:t>
            </a:r>
            <a:endParaRPr lang="en-US" sz="1800" dirty="0">
              <a:solidFill>
                <a:schemeClr val="tx1">
                  <a:lumMod val="65000"/>
                  <a:lumOff val="35000"/>
                </a:schemeClr>
              </a:solidFill>
            </a:endParaRP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en Microsoft</a:t>
            </a:r>
            <a:endParaRPr lang="en-US" dirty="0"/>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a:solidFill>
                  <a:schemeClr val="accent6"/>
                </a:solidFill>
              </a:rPr>
              <a:t>Datos: Actividad interna del sistema de ingeniería de Microsoft, agosto de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a:t>
            </a:r>
          </a:p>
          <a:p>
            <a:endParaRPr lang="en-GB" sz="1400" dirty="0">
              <a:solidFill>
                <a:schemeClr val="bg1"/>
              </a:solidFill>
            </a:endParaRP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a:t>
            </a:r>
            <a:r>
              <a:rPr lang="en-GB" sz="2000" dirty="0" err="1">
                <a:solidFill>
                  <a:schemeClr val="bg1"/>
                </a:solidFill>
              </a:rPr>
              <a:t>por</a:t>
            </a:r>
            <a:r>
              <a:rPr lang="en-GB" sz="2000" dirty="0">
                <a:solidFill>
                  <a:schemeClr val="bg1"/>
                </a:solidFill>
              </a:rPr>
              <a:t> día</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a:t>
            </a:r>
            <a:r>
              <a:rPr lang="en-GB" sz="1400" dirty="0" err="1">
                <a:solidFill>
                  <a:schemeClr val="bg1"/>
                </a:solidFill>
              </a:rPr>
              <a:t>por</a:t>
            </a:r>
            <a:r>
              <a:rPr lang="en-GB" sz="1400" dirty="0">
                <a:solidFill>
                  <a:schemeClr val="bg1"/>
                </a:solidFill>
              </a:rPr>
              <a:t> </a:t>
            </a:r>
            <a:r>
              <a:rPr lang="en-GB" sz="1400" dirty="0" err="1">
                <a:solidFill>
                  <a:schemeClr val="bg1"/>
                </a:solidFill>
              </a:rPr>
              <a:t>mes</a:t>
            </a:r>
            <a:endParaRPr lang="en-GB" sz="1400" dirty="0">
              <a:solidFill>
                <a:schemeClr val="bg1"/>
              </a:solidFill>
            </a:endParaRP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dirty="0">
                <a:solidFill>
                  <a:schemeClr val="bg1"/>
                </a:solidFill>
                <a:latin typeface="+mj-lt"/>
              </a:rPr>
              <a:t>500m</a:t>
            </a:r>
            <a:r>
              <a:rPr lang="en-GB" sz="4800" dirty="0">
                <a:solidFill>
                  <a:schemeClr val="bg1"/>
                </a:solidFill>
              </a:rPr>
              <a:t> </a:t>
            </a:r>
            <a:r>
              <a:rPr lang="en-GB" sz="1400" dirty="0">
                <a:solidFill>
                  <a:schemeClr val="bg1"/>
                </a:solidFill>
              </a:rPr>
              <a:t>Test executions </a:t>
            </a:r>
            <a:r>
              <a:rPr lang="en-GB" sz="1400" dirty="0" err="1">
                <a:solidFill>
                  <a:schemeClr val="bg1"/>
                </a:solidFill>
              </a:rPr>
              <a:t>por</a:t>
            </a:r>
            <a:r>
              <a:rPr lang="en-GB" sz="1400" dirty="0">
                <a:solidFill>
                  <a:schemeClr val="bg1"/>
                </a:solidFill>
              </a:rPr>
              <a:t> día </a:t>
            </a:r>
          </a:p>
          <a:p>
            <a:endParaRPr lang="en-US" sz="1400" dirty="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dirty="0">
                <a:solidFill>
                  <a:schemeClr val="bg1"/>
                </a:solidFill>
                <a:latin typeface="+mj-lt"/>
              </a:rPr>
              <a:t>500k</a:t>
            </a:r>
          </a:p>
          <a:p>
            <a:r>
              <a:rPr lang="en-GB" sz="1400" dirty="0">
                <a:solidFill>
                  <a:schemeClr val="bg1"/>
                </a:solidFill>
              </a:rPr>
              <a:t>Work items </a:t>
            </a:r>
            <a:r>
              <a:rPr lang="en-GB" sz="1400" dirty="0" err="1">
                <a:solidFill>
                  <a:schemeClr val="bg1"/>
                </a:solidFill>
              </a:rPr>
              <a:t>actualizados</a:t>
            </a:r>
            <a:r>
              <a:rPr lang="en-GB" sz="1400" dirty="0">
                <a:solidFill>
                  <a:schemeClr val="bg1"/>
                </a:solidFill>
              </a:rPr>
              <a:t> </a:t>
            </a:r>
            <a:r>
              <a:rPr lang="en-GB" sz="1400" dirty="0" err="1">
                <a:solidFill>
                  <a:schemeClr val="bg1"/>
                </a:solidFill>
              </a:rPr>
              <a:t>por</a:t>
            </a:r>
            <a:r>
              <a:rPr lang="en-GB" sz="1400" dirty="0">
                <a:solidFill>
                  <a:schemeClr val="bg1"/>
                </a:solidFill>
              </a:rPr>
              <a:t> día</a:t>
            </a:r>
            <a:endParaRPr lang="en-US" sz="1400" dirty="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dirty="0">
                <a:solidFill>
                  <a:schemeClr val="bg1"/>
                </a:solidFill>
                <a:latin typeface="+mj-lt"/>
              </a:rPr>
              <a:t>5m</a:t>
            </a:r>
          </a:p>
          <a:p>
            <a:r>
              <a:rPr lang="en-GB" sz="1400" dirty="0">
                <a:solidFill>
                  <a:schemeClr val="bg1"/>
                </a:solidFill>
              </a:rPr>
              <a:t>Work items vistos </a:t>
            </a:r>
            <a:r>
              <a:rPr lang="en-GB" sz="1400" dirty="0" err="1">
                <a:solidFill>
                  <a:schemeClr val="bg1"/>
                </a:solidFill>
              </a:rPr>
              <a:t>por</a:t>
            </a:r>
            <a:r>
              <a:rPr lang="en-GB" sz="1400" dirty="0">
                <a:solidFill>
                  <a:schemeClr val="bg1"/>
                </a:solidFill>
              </a:rPr>
              <a:t> día</a:t>
            </a:r>
            <a:endParaRPr lang="en-US" sz="3600" dirty="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646331"/>
          </a:xfrm>
          <a:prstGeom prst="rect">
            <a:avLst/>
          </a:prstGeom>
        </p:spPr>
        <p:txBody>
          <a:bodyPr wrap="square" lIns="0" rIns="0">
            <a:spAutoFit/>
          </a:bodyPr>
          <a:lstStyle/>
          <a:p>
            <a:r>
              <a:rPr lang="en-US" sz="1800" kern="0">
                <a:cs typeface="Segoe UI Semilight" panose="020B0402040204020203" pitchFamily="34" charset="0"/>
              </a:rPr>
              <a:t>Azure DevOps es la cadena de herramientas elegida por la ingeniería de Microsoft, con más de 90.000 usuarios internos</a:t>
            </a:r>
            <a:endParaRPr lang="en-US" sz="1800" dirty="0"/>
          </a:p>
        </p:txBody>
      </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err="1"/>
              <a:t>Introducción</a:t>
            </a:r>
            <a:r>
              <a:rPr lang="en-US" dirty="0"/>
              <a:t> a </a:t>
            </a:r>
            <a:br>
              <a:rPr lang="en-US" dirty="0"/>
            </a:br>
            <a:r>
              <a:rPr lang="en-US" dirty="0"/>
              <a:t>Azure DevOps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466112"/>
          </a:xfrm>
          <a:prstGeom prst="rect">
            <a:avLst/>
          </a:prstGeom>
          <a:noFill/>
        </p:spPr>
        <p:txBody>
          <a:bodyPr wrap="square" lIns="182880" tIns="146304" rIns="182880" bIns="146304" rtlCol="0">
            <a:spAutoFit/>
          </a:bodyPr>
          <a:lstStyle/>
          <a:p>
            <a:pPr>
              <a:spcAft>
                <a:spcPts val="3600"/>
              </a:spcAft>
            </a:pPr>
            <a:r>
              <a:rPr lang="en-GB" sz="1800"/>
              <a:t>Planifique de forma más inteligente, colabore mejor y envíe más rápido con un conjunto de servicios de desarrollo modernos
Cualquier desarrollador, cualquier plataforma, cualquier nube. Soporte completo para nube híbrida, local y contenedores.
Use todos los servicios de Azure DevOps o elija exactamente lo que necesita para complementar sus flujos de trabajo existentes
Las mejores compilaciones de su clase para código abierto. Minutos de compilación ilimitados gratuitos para proyectos públicos y hasta 10 trabajos simultáneos gratuitos en Windows, Linux y macOS
Comience de forma gratuita para equipos pequeños, escala para respaldar a las empresas más grandes</a:t>
            </a:r>
            <a:endParaRPr lang="en-GB" sz="1800" dirty="0"/>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dirty="0">
                <a:solidFill>
                  <a:schemeClr val="tx1"/>
                </a:solidFill>
                <a:latin typeface="+mj-lt"/>
              </a:rPr>
              <a:t>10 </a:t>
            </a:r>
            <a:r>
              <a:rPr lang="en-GB" dirty="0" err="1">
                <a:solidFill>
                  <a:schemeClr val="tx1"/>
                </a:solidFill>
                <a:latin typeface="+mj-lt"/>
              </a:rPr>
              <a:t>trabajos</a:t>
            </a:r>
            <a:r>
              <a:rPr lang="en-GB" dirty="0">
                <a:solidFill>
                  <a:schemeClr val="tx1"/>
                </a:solidFill>
                <a:latin typeface="+mj-lt"/>
              </a:rPr>
              <a:t> </a:t>
            </a:r>
            <a:r>
              <a:rPr lang="en-GB" dirty="0" err="1">
                <a:solidFill>
                  <a:schemeClr val="tx1"/>
                </a:solidFill>
                <a:latin typeface="+mj-lt"/>
              </a:rPr>
              <a:t>paralelos</a:t>
            </a:r>
            <a:r>
              <a:rPr lang="en-GB" dirty="0">
                <a:solidFill>
                  <a:schemeClr val="tx1"/>
                </a:solidFill>
                <a:latin typeface="+mj-lt"/>
              </a:rPr>
              <a:t> con </a:t>
            </a:r>
            <a:r>
              <a:rPr lang="en-GB" dirty="0" err="1">
                <a:solidFill>
                  <a:schemeClr val="tx1"/>
                </a:solidFill>
                <a:latin typeface="+mj-lt"/>
              </a:rPr>
              <a:t>minutos</a:t>
            </a:r>
            <a:r>
              <a:rPr lang="en-GB" dirty="0">
                <a:solidFill>
                  <a:schemeClr val="tx1"/>
                </a:solidFill>
                <a:latin typeface="+mj-lt"/>
              </a:rPr>
              <a:t> </a:t>
            </a:r>
            <a:r>
              <a:rPr lang="en-GB" dirty="0" err="1">
                <a:solidFill>
                  <a:schemeClr val="tx1"/>
                </a:solidFill>
                <a:latin typeface="+mj-lt"/>
              </a:rPr>
              <a:t>ilimitados</a:t>
            </a:r>
            <a:r>
              <a:rPr lang="en-GB" dirty="0">
                <a:solidFill>
                  <a:schemeClr val="tx1"/>
                </a:solidFill>
                <a:latin typeface="+mj-lt"/>
              </a:rPr>
              <a:t> para CI/</a:t>
            </a:r>
            <a:r>
              <a:rPr lang="en-GB" dirty="0" err="1">
                <a:solidFill>
                  <a:schemeClr val="tx1"/>
                </a:solidFill>
                <a:latin typeface="+mj-lt"/>
              </a:rPr>
              <a:t>CDAzure</a:t>
            </a:r>
            <a:r>
              <a:rPr lang="en-GB" dirty="0">
                <a:solidFill>
                  <a:schemeClr val="tx1"/>
                </a:solidFill>
                <a:latin typeface="+mj-lt"/>
              </a:rPr>
              <a:t> </a:t>
            </a:r>
            <a:r>
              <a:rPr lang="en-GB" b="0" dirty="0">
                <a:solidFill>
                  <a:schemeClr val="tx1"/>
                </a:solidFill>
                <a:latin typeface="+mj-lt"/>
              </a:rPr>
              <a:t>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vert="horz" wrap="square" lIns="108000" tIns="144000" rIns="108000" bIns="0" rtlCol="0" anchor="t">
            <a:noAutofit/>
          </a:bodyPr>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cs typeface="Segoe UI"/>
              </a:rPr>
              <a:t>Load testing (20,000 VUMs/month)</a:t>
            </a:r>
            <a:endParaRPr lang="en-GB" b="0" dirty="0">
              <a:solidFill>
                <a:schemeClr val="tx1"/>
              </a:solidFill>
            </a:endParaRPr>
          </a:p>
          <a:p>
            <a:pPr marL="177800" indent="-177800">
              <a:buFont typeface="Arial" panose="020B0604020202020204" pitchFamily="34" charset="0"/>
              <a:buChar char="•"/>
            </a:pPr>
            <a:r>
              <a:rPr lang="en-GB" b="0" dirty="0">
                <a:solidFill>
                  <a:schemeClr val="tx1"/>
                </a:solidFill>
              </a:rPr>
              <a:t>Unlimited stakeholders</a:t>
            </a:r>
            <a:endParaRPr lang="en-US" dirty="0">
              <a:solidFill>
                <a:schemeClr val="tx1"/>
              </a:solidFill>
            </a:endParaRP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vert="horz" wrap="square" lIns="108000" tIns="144000" rIns="108000" bIns="0" rtlCol="0" anchor="t">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cs typeface="Segoe UI Semibold"/>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err="1">
                <a:solidFill>
                  <a:schemeClr val="tx1"/>
                </a:solidFill>
                <a:latin typeface="+mj-lt"/>
              </a:rPr>
              <a:t>Artifacts</a:t>
            </a:r>
            <a:r>
              <a:rPr lang="en-GB" b="0" dirty="0">
                <a:solidFill>
                  <a:schemeClr val="tx1"/>
                </a:solidFill>
              </a:rPr>
              <a:t>: package management</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cs typeface="Segoe UI"/>
              </a:rPr>
              <a:t>Load testing (20,000 VUMs/month)</a:t>
            </a:r>
          </a:p>
          <a:p>
            <a:pPr marL="177800" indent="-177800">
              <a:buFont typeface="Arial" panose="020B0604020202020204" pitchFamily="34" charset="0"/>
              <a:buChar char="•"/>
            </a:pPr>
            <a:r>
              <a:rPr lang="en-GB" b="0" dirty="0">
                <a:solidFill>
                  <a:schemeClr val="tx1"/>
                </a:solidFill>
              </a:rPr>
              <a:t>Unlimited stakeholders</a:t>
            </a:r>
            <a:endParaRPr lang="en-GB" dirty="0">
              <a:solidFill>
                <a:schemeClr val="tx1"/>
              </a:solidFill>
            </a:endParaRPr>
          </a:p>
          <a:p>
            <a:pPr marL="177800" indent="-177800">
              <a:buFont typeface="Arial" panose="020B0604020202020204" pitchFamily="34" charset="0"/>
              <a:buChar char="•"/>
            </a:pPr>
            <a:r>
              <a:rPr lang="en-GB" b="0" dirty="0">
                <a:solidFill>
                  <a:schemeClr val="tx1"/>
                </a:solidFill>
              </a:rPr>
              <a:t>Visual Studio </a:t>
            </a:r>
            <a:r>
              <a:rPr lang="en-GB" b="0" dirty="0">
                <a:solidFill>
                  <a:schemeClr val="tx1"/>
                </a:solidFill>
                <a:cs typeface="Segoe UI"/>
              </a:rPr>
              <a:t>subscribers included free</a:t>
            </a:r>
            <a:endParaRPr lang="en-GB">
              <a:solidFill>
                <a:schemeClr val="tx1"/>
              </a:solidFill>
              <a:cs typeface="Segoe UI"/>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es la </a:t>
              </a:r>
              <a:r>
                <a:rPr lang="en-US" sz="2800" dirty="0" err="1"/>
                <a:t>unión</a:t>
              </a:r>
              <a:r>
                <a:rPr lang="en-US" sz="2800" dirty="0"/>
                <a:t> de personas, </a:t>
              </a:r>
              <a:r>
                <a:rPr lang="en-US" sz="2800" dirty="0" err="1"/>
                <a:t>procesos</a:t>
              </a:r>
              <a:r>
                <a:rPr lang="en-US" sz="2800" dirty="0"/>
                <a:t> y </a:t>
              </a:r>
              <a:r>
                <a:rPr lang="en-US" sz="2800" dirty="0" err="1"/>
                <a:t>productos</a:t>
              </a:r>
              <a:r>
                <a:rPr lang="en-US" sz="2800" dirty="0"/>
                <a:t> para </a:t>
              </a:r>
              <a:r>
                <a:rPr lang="en-US" sz="2800" dirty="0" err="1"/>
                <a:t>permitir</a:t>
              </a:r>
              <a:r>
                <a:rPr lang="en-US" sz="2800" dirty="0"/>
                <a:t> la </a:t>
              </a:r>
              <a:r>
                <a:rPr lang="en-US" sz="2800" dirty="0" err="1"/>
                <a:t>entrega</a:t>
              </a:r>
              <a:r>
                <a:rPr lang="en-US" sz="2800" dirty="0"/>
                <a:t> continua de valor a sus </a:t>
              </a:r>
              <a:r>
                <a:rPr lang="en-US" sz="2800" dirty="0" err="1"/>
                <a:t>usuarios</a:t>
              </a:r>
              <a:r>
                <a:rPr lang="en-US" sz="2800" dirty="0"/>
                <a:t> finales.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Develop</a:t>
            </a:r>
            <a:endParaRPr lang="en-US" sz="16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Faster</a:t>
            </a:r>
          </a:p>
          <a:p>
            <a:pPr algn="ctr" defTabSz="914016">
              <a:spcBef>
                <a:spcPts val="784"/>
              </a:spcBef>
              <a:defRPr/>
            </a:pPr>
            <a:r>
              <a:rPr lang="en-US" sz="2353"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830997"/>
          </a:xfrm>
        </p:spPr>
        <p:txBody>
          <a:bodyPr/>
          <a:lstStyle/>
          <a:p>
            <a:r>
              <a:rPr lang="en-US" dirty="0"/>
              <a:t>Microsoft Azure es </a:t>
            </a:r>
            <a:r>
              <a:rPr lang="en-US" dirty="0" err="1"/>
              <a:t>una</a:t>
            </a:r>
            <a:r>
              <a:rPr lang="en-US" dirty="0"/>
              <a:t> base </a:t>
            </a:r>
            <a:r>
              <a:rPr lang="en-US" dirty="0" err="1"/>
              <a:t>potente</a:t>
            </a:r>
            <a:r>
              <a:rPr lang="en-US" dirty="0"/>
              <a:t> y flexible para </a:t>
            </a:r>
            <a:r>
              <a:rPr lang="en-US" dirty="0" err="1"/>
              <a:t>aplicaciones</a:t>
            </a:r>
            <a:r>
              <a:rPr lang="en-US" dirty="0"/>
              <a:t> </a:t>
            </a:r>
            <a:r>
              <a:rPr lang="en-US" dirty="0" err="1"/>
              <a:t>pasadas</a:t>
            </a:r>
            <a:r>
              <a:rPr lang="en-US" dirty="0"/>
              <a:t>, </a:t>
            </a:r>
            <a:r>
              <a:rPr lang="en-US" dirty="0" err="1"/>
              <a:t>presentes</a:t>
            </a:r>
            <a:r>
              <a:rPr lang="en-US" dirty="0"/>
              <a:t> y </a:t>
            </a:r>
            <a:r>
              <a:rPr lang="en-US" dirty="0" err="1"/>
              <a:t>futuras</a:t>
            </a:r>
            <a:r>
              <a:rPr lang="en-US" dirty="0"/>
              <a:t>: </a:t>
            </a:r>
            <a:r>
              <a:rPr lang="en-US" dirty="0" err="1"/>
              <a:t>cree</a:t>
            </a:r>
            <a:r>
              <a:rPr lang="en-US" dirty="0"/>
              <a:t>, </a:t>
            </a:r>
            <a:r>
              <a:rPr lang="en-US" dirty="0" err="1"/>
              <a:t>administre</a:t>
            </a:r>
            <a:r>
              <a:rPr lang="en-US" dirty="0"/>
              <a:t> e </a:t>
            </a:r>
            <a:r>
              <a:rPr lang="en-US" dirty="0" err="1"/>
              <a:t>implemente</a:t>
            </a:r>
            <a:r>
              <a:rPr lang="en-US" dirty="0"/>
              <a:t> </a:t>
            </a:r>
            <a:r>
              <a:rPr lang="en-US" dirty="0" err="1"/>
              <a:t>fácilmente</a:t>
            </a:r>
            <a:r>
              <a:rPr lang="en-US" dirty="0"/>
              <a:t> </a:t>
            </a:r>
            <a:r>
              <a:rPr lang="en-US" dirty="0" err="1"/>
              <a:t>cualquier</a:t>
            </a:r>
            <a:r>
              <a:rPr lang="en-US" dirty="0"/>
              <a:t> </a:t>
            </a:r>
            <a:r>
              <a:rPr lang="en-US" dirty="0" err="1"/>
              <a:t>aplicación</a:t>
            </a:r>
            <a:r>
              <a:rPr lang="en-US" dirty="0"/>
              <a:t> y </a:t>
            </a:r>
            <a:r>
              <a:rPr lang="en-US" dirty="0" err="1"/>
              <a:t>cualquier</a:t>
            </a:r>
            <a:r>
              <a:rPr lang="en-US" dirty="0"/>
              <a:t> stack </a:t>
            </a:r>
            <a:r>
              <a:rPr lang="en-US" dirty="0" err="1"/>
              <a:t>en</a:t>
            </a:r>
            <a:r>
              <a:rPr lang="en-US" dirty="0"/>
              <a:t> </a:t>
            </a:r>
            <a:r>
              <a:rPr lang="en-US" dirty="0" err="1"/>
              <a:t>una</a:t>
            </a:r>
            <a:r>
              <a:rPr lang="en-US" dirty="0"/>
              <a:t> red global </a:t>
            </a:r>
            <a:r>
              <a:rPr lang="en-US" dirty="0" err="1"/>
              <a:t>masiva</a:t>
            </a:r>
            <a:r>
              <a:rPr lang="en-US" dirty="0"/>
              <a:t> </a:t>
            </a:r>
            <a:r>
              <a:rPr lang="en-US" dirty="0" err="1"/>
              <a:t>utilizando</a:t>
            </a:r>
            <a:r>
              <a:rPr lang="en-US" dirty="0"/>
              <a:t> sus </a:t>
            </a:r>
            <a:r>
              <a:rPr lang="en-US" dirty="0" err="1"/>
              <a:t>herramientas</a:t>
            </a:r>
            <a:r>
              <a:rPr lang="en-US" dirty="0"/>
              <a:t> y </a:t>
            </a:r>
            <a:r>
              <a:rPr lang="en-US" dirty="0" err="1"/>
              <a:t>marcos</a:t>
            </a:r>
            <a:r>
              <a:rPr lang="en-US" dirty="0"/>
              <a:t> </a:t>
            </a:r>
            <a:r>
              <a:rPr lang="en-US" dirty="0" err="1"/>
              <a:t>favoritos</a:t>
            </a:r>
            <a:r>
              <a:rPr lang="en-US" dirty="0"/>
              <a:t>.</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4676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Elección</a:t>
            </a:r>
            <a:r>
              <a:rPr lang="en-US" sz="1400" spc="0" dirty="0">
                <a:ln>
                  <a:noFill/>
                </a:ln>
                <a:solidFill>
                  <a:srgbClr val="000000"/>
                </a:solidFill>
                <a:latin typeface="Segoe UI"/>
                <a:ea typeface="Segoe UI" pitchFamily="34" charset="0"/>
              </a:rPr>
              <a:t> de IaaS, PaaS,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pública</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híbrida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Refleje</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modernice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infraestructura</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máquinas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virtuales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contenedores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microservicios</a:t>
            </a:r>
            <a:r>
              <a:rPr lang="en-US" sz="1400" spc="0" dirty="0">
                <a:ln>
                  <a:noFill/>
                </a:ln>
                <a:solidFill>
                  <a:srgbClr val="000000"/>
                </a:solidFill>
                <a:latin typeface="Segoe UI"/>
                <a:ea typeface="Segoe UI" pitchFamily="34" charset="0"/>
              </a:rPr>
              <a:t> o sin </a:t>
            </a:r>
            <a:r>
              <a:rPr lang="en-US" sz="1400" spc="0" dirty="0" err="1">
                <a:ln>
                  <a:noFill/>
                </a:ln>
                <a:solidFill>
                  <a:srgbClr val="000000"/>
                </a:solidFill>
                <a:latin typeface="Segoe UI"/>
                <a:ea typeface="Segoe UI" pitchFamily="34" charset="0"/>
              </a:rPr>
              <a:t>servidor</a:t>
            </a:r>
            <a:r>
              <a:rPr lang="en-US" sz="1400" spc="0" dirty="0">
                <a:ln>
                  <a:noFill/>
                </a:ln>
                <a:solidFill>
                  <a:srgbClr val="000000"/>
                </a:solidFill>
                <a:latin typeface="Segoe UI"/>
                <a:ea typeface="Segoe UI" pitchFamily="34" charset="0"/>
              </a:rPr>
              <a:t>.
Es compatible con </a:t>
            </a:r>
            <a:r>
              <a:rPr lang="en-US" sz="1400" spc="0" dirty="0" err="1">
                <a:ln>
                  <a:noFill/>
                </a:ln>
                <a:solidFill>
                  <a:srgbClr val="000000"/>
                </a:solidFill>
                <a:latin typeface="Segoe UI"/>
                <a:ea typeface="Segoe UI" pitchFamily="34" charset="0"/>
              </a:rPr>
              <a:t>todas</a:t>
            </a:r>
            <a:r>
              <a:rPr lang="en-US" sz="1400" spc="0" dirty="0">
                <a:ln>
                  <a:noFill/>
                </a:ln>
                <a:solidFill>
                  <a:srgbClr val="000000"/>
                </a:solidFill>
                <a:latin typeface="Segoe UI"/>
                <a:ea typeface="Segoe UI" pitchFamily="34" charset="0"/>
              </a:rPr>
              <a:t> las </a:t>
            </a:r>
            <a:r>
              <a:rPr lang="en-US" sz="1400" spc="0" dirty="0" err="1">
                <a:ln>
                  <a:noFill/>
                </a:ln>
                <a:solidFill>
                  <a:srgbClr val="000000"/>
                </a:solidFill>
                <a:latin typeface="Segoe UI"/>
                <a:ea typeface="Segoe UI" pitchFamily="34" charset="0"/>
              </a:rPr>
              <a:t>etapas</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proceso</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modernización</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desde</a:t>
            </a:r>
            <a:r>
              <a:rPr lang="en-US" sz="1400" spc="0" dirty="0">
                <a:ln>
                  <a:noFill/>
                </a:ln>
                <a:solidFill>
                  <a:srgbClr val="000000"/>
                </a:solidFill>
                <a:latin typeface="Segoe UI"/>
                <a:ea typeface="Segoe UI" pitchFamily="34" charset="0"/>
              </a:rPr>
              <a:t> la lift-and-shift hasta la </a:t>
            </a:r>
            <a:r>
              <a:rPr lang="en-US" sz="1400" spc="0" dirty="0" err="1">
                <a:ln>
                  <a:noFill/>
                </a:ln>
                <a:solidFill>
                  <a:srgbClr val="000000"/>
                </a:solidFill>
                <a:latin typeface="Segoe UI"/>
                <a:ea typeface="Segoe UI" pitchFamily="34" charset="0"/>
              </a:rPr>
              <a:t>nativa</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a:t>
            </a:r>
            <a:endParaRPr lang="en-US" sz="1600" spc="0" dirty="0">
              <a:ln>
                <a:noFill/>
              </a:ln>
              <a:solidFill>
                <a:srgbClr val="000000"/>
              </a:solidFill>
              <a:latin typeface="Segoe UI"/>
              <a:ea typeface="Segoe UI" pitchFamily="34" charset="0"/>
            </a:endParaRP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44655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20" dirty="0" err="1">
                <a:ln>
                  <a:noFill/>
                </a:ln>
                <a:solidFill>
                  <a:srgbClr val="000000"/>
                </a:solidFill>
                <a:latin typeface="Segoe UI"/>
                <a:ea typeface="Segoe UI" pitchFamily="34" charset="0"/>
              </a:rPr>
              <a:t>Mejore</a:t>
            </a:r>
            <a:r>
              <a:rPr lang="en-US" sz="1400" spc="-20" dirty="0">
                <a:ln>
                  <a:noFill/>
                </a:ln>
                <a:solidFill>
                  <a:srgbClr val="000000"/>
                </a:solidFill>
                <a:latin typeface="Segoe UI"/>
                <a:ea typeface="Segoe UI" pitchFamily="34" charset="0"/>
              </a:rPr>
              <a:t> al </a:t>
            </a:r>
            <a:r>
              <a:rPr lang="en-US" sz="1400" spc="-20" dirty="0" err="1">
                <a:ln>
                  <a:noFill/>
                </a:ln>
                <a:solidFill>
                  <a:srgbClr val="000000"/>
                </a:solidFill>
                <a:latin typeface="Segoe UI"/>
                <a:ea typeface="Segoe UI" pitchFamily="34" charset="0"/>
              </a:rPr>
              <a:t>instante</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el</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rendimiento</a:t>
            </a:r>
            <a:r>
              <a:rPr lang="en-US" sz="1400" spc="-20" dirty="0">
                <a:ln>
                  <a:noFill/>
                </a:ln>
                <a:solidFill>
                  <a:srgbClr val="000000"/>
                </a:solidFill>
                <a:latin typeface="Segoe UI"/>
                <a:ea typeface="Segoe UI" pitchFamily="34" charset="0"/>
              </a:rPr>
              <a:t>, la </a:t>
            </a:r>
            <a:r>
              <a:rPr lang="en-US" sz="1400" spc="-20" dirty="0" err="1">
                <a:ln>
                  <a:noFill/>
                </a:ln>
                <a:solidFill>
                  <a:srgbClr val="000000"/>
                </a:solidFill>
                <a:latin typeface="Segoe UI"/>
                <a:ea typeface="Segoe UI" pitchFamily="34" charset="0"/>
              </a:rPr>
              <a:t>escalabilidad</a:t>
            </a:r>
            <a:r>
              <a:rPr lang="en-US" sz="1400" spc="-20" dirty="0">
                <a:ln>
                  <a:noFill/>
                </a:ln>
                <a:solidFill>
                  <a:srgbClr val="000000"/>
                </a:solidFill>
                <a:latin typeface="Segoe UI"/>
                <a:ea typeface="Segoe UI" pitchFamily="34" charset="0"/>
              </a:rPr>
              <a:t> y la </a:t>
            </a:r>
            <a:r>
              <a:rPr lang="en-US" sz="1400" spc="-20" dirty="0" err="1">
                <a:ln>
                  <a:noFill/>
                </a:ln>
                <a:solidFill>
                  <a:srgbClr val="000000"/>
                </a:solidFill>
                <a:latin typeface="Segoe UI"/>
                <a:ea typeface="Segoe UI" pitchFamily="34" charset="0"/>
              </a:rPr>
              <a:t>resiliencia</a:t>
            </a:r>
            <a:r>
              <a:rPr lang="en-US" sz="1400" spc="-20" dirty="0">
                <a:ln>
                  <a:noFill/>
                </a:ln>
                <a:solidFill>
                  <a:srgbClr val="000000"/>
                </a:solidFill>
                <a:latin typeface="Segoe UI"/>
                <a:ea typeface="Segoe UI" pitchFamily="34" charset="0"/>
              </a:rPr>
              <a:t> de sus </a:t>
            </a:r>
            <a:r>
              <a:rPr lang="en-US" sz="1400" spc="-20" dirty="0" err="1">
                <a:ln>
                  <a:noFill/>
                </a:ln>
                <a:solidFill>
                  <a:srgbClr val="000000"/>
                </a:solidFill>
                <a:latin typeface="Segoe UI"/>
                <a:ea typeface="Segoe UI" pitchFamily="34" charset="0"/>
              </a:rPr>
              <a:t>aplicaciones</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trasladándolas</a:t>
            </a:r>
            <a:r>
              <a:rPr lang="en-US" sz="1400" spc="-20" dirty="0">
                <a:ln>
                  <a:noFill/>
                </a:ln>
                <a:solidFill>
                  <a:srgbClr val="000000"/>
                </a:solidFill>
                <a:latin typeface="Segoe UI"/>
                <a:ea typeface="Segoe UI" pitchFamily="34" charset="0"/>
              </a:rPr>
              <a:t> a la </a:t>
            </a:r>
            <a:r>
              <a:rPr lang="en-US" sz="1400" spc="-20" dirty="0" err="1">
                <a:ln>
                  <a:noFill/>
                </a:ln>
                <a:solidFill>
                  <a:srgbClr val="000000"/>
                </a:solidFill>
                <a:latin typeface="Segoe UI"/>
                <a:ea typeface="Segoe UI" pitchFamily="34" charset="0"/>
              </a:rPr>
              <a:t>nube</a:t>
            </a:r>
            <a:r>
              <a:rPr lang="en-US" sz="1400" spc="-20" dirty="0">
                <a:ln>
                  <a:noFill/>
                </a:ln>
                <a:solidFill>
                  <a:srgbClr val="000000"/>
                </a:solidFill>
                <a:latin typeface="Segoe UI"/>
                <a:ea typeface="Segoe UI" pitchFamily="34" charset="0"/>
              </a:rPr>
              <a:t>.</a:t>
            </a:r>
          </a:p>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Aumente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agilidad</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negocio</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capacidades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nativas</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y DevOps </a:t>
            </a:r>
            <a:r>
              <a:rPr lang="en-US" sz="1400" spc="0" dirty="0" err="1">
                <a:ln>
                  <a:noFill/>
                </a:ln>
                <a:solidFill>
                  <a:srgbClr val="000000"/>
                </a:solidFill>
                <a:latin typeface="Segoe UI"/>
                <a:ea typeface="Segoe UI" pitchFamily="34" charset="0"/>
              </a:rPr>
              <a:t>integrado</a:t>
            </a:r>
            <a:r>
              <a:rPr lang="en-US" sz="1400" spc="0" dirty="0">
                <a:ln>
                  <a:noFill/>
                </a:ln>
                <a:solidFill>
                  <a:srgbClr val="000000"/>
                </a:solidFill>
                <a:latin typeface="Segoe UI"/>
                <a:ea typeface="Segoe UI" pitchFamily="34" charset="0"/>
              </a:rPr>
              <a:t> para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innovación</a:t>
            </a:r>
            <a:r>
              <a:rPr lang="en-US" sz="1400" spc="0" dirty="0">
                <a:ln>
                  <a:noFill/>
                </a:ln>
                <a:solidFill>
                  <a:srgbClr val="000000"/>
                </a:solidFill>
                <a:latin typeface="Segoe UI"/>
                <a:ea typeface="Segoe UI" pitchFamily="34" charset="0"/>
              </a:rPr>
              <a:t> continua.</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err="1">
                <a:solidFill>
                  <a:srgbClr val="0078D7"/>
                </a:solidFill>
                <a:latin typeface="Segoe UI Semilight" panose="020B0402040204020203" pitchFamily="34" charset="0"/>
                <a:cs typeface="Segoe UI Semilight" panose="020B0402040204020203" pitchFamily="34" charset="0"/>
              </a:rPr>
              <a:t>Poderoso</a:t>
            </a:r>
            <a:endParaRPr lang="en-US" sz="2400" spc="10" dirty="0">
              <a:solidFill>
                <a:srgbClr val="0078D7"/>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187743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Traiga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su</a:t>
            </a:r>
            <a:r>
              <a:rPr lang="en-US" sz="1400" spc="0" dirty="0">
                <a:ln>
                  <a:noFill/>
                </a:ln>
                <a:solidFill>
                  <a:srgbClr val="000000"/>
                </a:solidFill>
                <a:latin typeface="Segoe UI"/>
                <a:ea typeface="Segoe UI" pitchFamily="34" charset="0"/>
              </a:rPr>
              <a:t> stack, </a:t>
            </a:r>
            <a:r>
              <a:rPr lang="en-US" sz="1400" spc="0" dirty="0" err="1">
                <a:ln>
                  <a:noFill/>
                </a:ln>
                <a:solidFill>
                  <a:srgbClr val="000000"/>
                </a:solidFill>
                <a:latin typeface="Segoe UI"/>
                <a:ea typeface="Segoe UI" pitchFamily="34" charset="0"/>
              </a:rPr>
              <a:t>nosotros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traemos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ejecuta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aplicación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plataforma</a:t>
            </a:r>
            <a:r>
              <a:rPr lang="en-US" sz="1400" spc="0" dirty="0">
                <a:ln>
                  <a:noFill/>
                </a:ln>
                <a:solidFill>
                  <a:srgbClr val="000000"/>
                </a:solidFill>
                <a:latin typeface="Segoe UI"/>
                <a:ea typeface="Segoe UI" pitchFamily="34" charset="0"/>
              </a:rPr>
              <a:t> y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idioma</a:t>
            </a:r>
            <a:r>
              <a:rPr lang="en-US" sz="1400" spc="0" dirty="0">
                <a:ln>
                  <a:noFill/>
                </a:ln>
                <a:solidFill>
                  <a:srgbClr val="000000"/>
                </a:solidFill>
                <a:latin typeface="Segoe UI"/>
                <a:ea typeface="Segoe UI" pitchFamily="34" charset="0"/>
              </a:rPr>
              <a:t>.
Cree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el</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lenguaje</a:t>
            </a:r>
            <a:r>
              <a:rPr lang="en-US" sz="1400" spc="0" dirty="0">
                <a:ln>
                  <a:noFill/>
                </a:ln>
                <a:solidFill>
                  <a:srgbClr val="000000"/>
                </a:solidFill>
                <a:latin typeface="Segoe UI"/>
                <a:ea typeface="Segoe UI" pitchFamily="34" charset="0"/>
              </a:rPr>
              <a:t> y las </a:t>
            </a:r>
            <a:r>
              <a:rPr lang="en-US" sz="1400" spc="0" dirty="0" err="1">
                <a:ln>
                  <a:noFill/>
                </a:ln>
                <a:solidFill>
                  <a:srgbClr val="000000"/>
                </a:solidFill>
                <a:latin typeface="Segoe UI"/>
                <a:ea typeface="Segoe UI" pitchFamily="34" charset="0"/>
              </a:rPr>
              <a:t>herramientas</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prefiera</a:t>
            </a:r>
            <a:r>
              <a:rPr lang="en-US" sz="1400" spc="0" dirty="0">
                <a:ln>
                  <a:noFill/>
                </a:ln>
                <a:solidFill>
                  <a:srgbClr val="000000"/>
                </a:solidFill>
                <a:latin typeface="Segoe UI"/>
                <a:ea typeface="Segoe UI" pitchFamily="34" charset="0"/>
              </a:rPr>
              <a:t>: Azure </a:t>
            </a:r>
            <a:r>
              <a:rPr lang="en-US" sz="1400" spc="0" dirty="0" err="1">
                <a:ln>
                  <a:noFill/>
                </a:ln>
                <a:solidFill>
                  <a:srgbClr val="000000"/>
                </a:solidFill>
                <a:latin typeface="Segoe UI"/>
                <a:ea typeface="Segoe UI" pitchFamily="34" charset="0"/>
              </a:rPr>
              <a:t>admite</a:t>
            </a:r>
            <a:r>
              <a:rPr lang="en-US" sz="1400" spc="0" dirty="0">
                <a:ln>
                  <a:noFill/>
                </a:ln>
                <a:solidFill>
                  <a:srgbClr val="000000"/>
                </a:solidFill>
                <a:latin typeface="Segoe UI"/>
                <a:ea typeface="Segoe UI" pitchFamily="34" charset="0"/>
              </a:rPr>
              <a:t> lo que </a:t>
            </a:r>
            <a:r>
              <a:rPr lang="en-US" sz="1400" spc="0" dirty="0" err="1">
                <a:ln>
                  <a:noFill/>
                </a:ln>
                <a:solidFill>
                  <a:srgbClr val="000000"/>
                </a:solidFill>
                <a:latin typeface="Segoe UI"/>
                <a:ea typeface="Segoe UI" pitchFamily="34" charset="0"/>
              </a:rPr>
              <a:t>ya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usa</a:t>
            </a:r>
            <a:r>
              <a:rPr lang="en-US" sz="1400" spc="0" dirty="0">
                <a:ln>
                  <a:noFill/>
                </a:ln>
                <a:solidFill>
                  <a:srgbClr val="000000"/>
                </a:solidFill>
                <a:latin typeface="Segoe UI"/>
                <a:ea typeface="Segoe UI" pitchFamily="34" charset="0"/>
              </a:rPr>
              <a:t> y le </a:t>
            </a:r>
            <a:r>
              <a:rPr lang="en-US" sz="1400" spc="0" dirty="0" err="1">
                <a:ln>
                  <a:noFill/>
                </a:ln>
                <a:solidFill>
                  <a:srgbClr val="000000"/>
                </a:solidFill>
                <a:latin typeface="Segoe UI"/>
                <a:ea typeface="Segoe UI" pitchFamily="34" charset="0"/>
              </a:rPr>
              <a:t>gusta</a:t>
            </a:r>
            <a:r>
              <a:rPr lang="en-US" sz="1400" spc="0" dirty="0">
                <a:ln>
                  <a:noFill/>
                </a:ln>
                <a:solidFill>
                  <a:srgbClr val="000000"/>
                </a:solidFill>
                <a:latin typeface="Segoe UI"/>
                <a:ea typeface="Segoe UI" pitchFamily="34" charset="0"/>
              </a:rPr>
              <a:t> para que </a:t>
            </a:r>
            <a:r>
              <a:rPr lang="en-US" sz="1400" spc="0" dirty="0" err="1">
                <a:ln>
                  <a:noFill/>
                </a:ln>
                <a:solidFill>
                  <a:srgbClr val="000000"/>
                </a:solidFill>
                <a:latin typeface="Segoe UI"/>
                <a:ea typeface="Segoe UI" pitchFamily="34" charset="0"/>
              </a:rPr>
              <a:t>pueda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ponerse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marcha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rápidamente</a:t>
            </a:r>
            <a:r>
              <a:rPr lang="en-US" sz="1400" spc="0" dirty="0">
                <a:ln>
                  <a:noFill/>
                </a:ln>
                <a:solidFill>
                  <a:srgbClr val="000000"/>
                </a:solidFill>
                <a:latin typeface="Segoe UI"/>
                <a:ea typeface="Segoe UI" pitchFamily="34" charset="0"/>
              </a:rPr>
              <a:t>, solo </a:t>
            </a:r>
            <a:r>
              <a:rPr lang="en-US" sz="1400" spc="0" dirty="0" err="1">
                <a:ln>
                  <a:noFill/>
                </a:ln>
                <a:solidFill>
                  <a:srgbClr val="000000"/>
                </a:solidFill>
                <a:latin typeface="Segoe UI"/>
                <a:ea typeface="Segoe UI" pitchFamily="34" charset="0"/>
              </a:rPr>
              <a:t>tiene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traer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código</a:t>
            </a:r>
            <a:r>
              <a:rPr lang="en-US" sz="1400" spc="0" dirty="0">
                <a:ln>
                  <a:noFill/>
                </a:ln>
                <a:solidFill>
                  <a:srgbClr val="000000"/>
                </a:solidFill>
                <a:latin typeface="Segoe UI"/>
                <a:ea typeface="Segoe UI" pitchFamily="34" charset="0"/>
              </a:rPr>
              <a:t>.</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a:t>
            </a:r>
            <a:r>
              <a:rPr lang="en-US" spc="-100" dirty="0" err="1"/>
              <a:t>Qué</a:t>
            </a:r>
            <a:r>
              <a:rPr lang="en-US" spc="-100" dirty="0"/>
              <a:t> </a:t>
            </a:r>
            <a:r>
              <a:rPr lang="en-US" spc="-100" dirty="0" err="1"/>
              <a:t>tecnologías</a:t>
            </a:r>
            <a:r>
              <a:rPr lang="en-US" spc="-100" dirty="0"/>
              <a:t> </a:t>
            </a:r>
            <a:r>
              <a:rPr lang="en-US" spc="-100" dirty="0" err="1"/>
              <a:t>necesito</a:t>
            </a:r>
            <a:r>
              <a:rPr lang="en-US" spc="-100" dirty="0"/>
              <a:t> para </a:t>
            </a:r>
            <a:r>
              <a:rPr lang="en-US" spc="-100" dirty="0" err="1"/>
              <a:t>soportar</a:t>
            </a:r>
            <a:r>
              <a:rPr lang="en-US" spc="-100" dirty="0"/>
              <a: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err="1">
                <a:solidFill>
                  <a:srgbClr val="000000"/>
                </a:solidFill>
              </a:rPr>
              <a:t>Mejore</a:t>
            </a:r>
            <a:r>
              <a:rPr lang="en-US" sz="1600" b="0" dirty="0">
                <a:solidFill>
                  <a:srgbClr val="000000"/>
                </a:solidFill>
              </a:rPr>
              <a:t> la </a:t>
            </a:r>
            <a:r>
              <a:rPr lang="en-US" sz="1600" b="0" dirty="0" err="1">
                <a:solidFill>
                  <a:srgbClr val="000000"/>
                </a:solidFill>
              </a:rPr>
              <a:t>calidad</a:t>
            </a:r>
            <a:r>
              <a:rPr lang="en-US" sz="1600" b="0" dirty="0">
                <a:solidFill>
                  <a:srgbClr val="000000"/>
                </a:solidFill>
              </a:rPr>
              <a:t> y la </a:t>
            </a:r>
            <a:r>
              <a:rPr lang="en-US" sz="1600" b="0" dirty="0" err="1">
                <a:solidFill>
                  <a:srgbClr val="000000"/>
                </a:solidFill>
              </a:rPr>
              <a:t>velocidad</a:t>
            </a:r>
            <a:r>
              <a:rPr lang="en-US" sz="1600" b="0" dirty="0">
                <a:solidFill>
                  <a:srgbClr val="000000"/>
                </a:solidFill>
              </a:rPr>
              <a:t> del </a:t>
            </a:r>
            <a:r>
              <a:rPr lang="en-US" sz="1600" b="0" dirty="0" err="1">
                <a:solidFill>
                  <a:srgbClr val="000000"/>
                </a:solidFill>
              </a:rPr>
              <a:t>desarrollo</a:t>
            </a:r>
            <a:r>
              <a:rPr lang="en-US" sz="1600" b="0" dirty="0">
                <a:solidFill>
                  <a:srgbClr val="000000"/>
                </a:solidFill>
              </a:rPr>
              <a:t> de software.
</a:t>
            </a:r>
            <a:r>
              <a:rPr lang="en-US" sz="1600" b="0" dirty="0" err="1">
                <a:solidFill>
                  <a:srgbClr val="000000"/>
                </a:solidFill>
              </a:rPr>
              <a:t>Cuando</a:t>
            </a:r>
            <a:r>
              <a:rPr lang="en-US" sz="1600" b="0" dirty="0">
                <a:solidFill>
                  <a:srgbClr val="000000"/>
                </a:solidFill>
              </a:rPr>
              <a:t> se </a:t>
            </a:r>
            <a:r>
              <a:rPr lang="en-US" sz="1600" b="0" dirty="0" err="1">
                <a:solidFill>
                  <a:srgbClr val="000000"/>
                </a:solidFill>
              </a:rPr>
              <a:t>usa</a:t>
            </a:r>
            <a:r>
              <a:rPr lang="en-US" sz="1600" b="0" dirty="0">
                <a:solidFill>
                  <a:srgbClr val="000000"/>
                </a:solidFill>
              </a:rPr>
              <a:t> Azure Pipelines o Jenkins para </a:t>
            </a:r>
            <a:r>
              <a:rPr lang="en-US" sz="1600" b="0" dirty="0" err="1">
                <a:solidFill>
                  <a:srgbClr val="000000"/>
                </a:solidFill>
              </a:rPr>
              <a:t>crear</a:t>
            </a:r>
            <a:r>
              <a:rPr lang="en-US" sz="1600" b="0" dirty="0">
                <a:solidFill>
                  <a:srgbClr val="000000"/>
                </a:solidFill>
              </a:rPr>
              <a:t> </a:t>
            </a:r>
            <a:r>
              <a:rPr lang="en-US" sz="1600" b="0" dirty="0" err="1">
                <a:solidFill>
                  <a:srgbClr val="000000"/>
                </a:solidFill>
              </a:rPr>
              <a:t>aplicaciones</a:t>
            </a:r>
            <a:r>
              <a:rPr lang="en-US" sz="1600" b="0" dirty="0">
                <a:solidFill>
                  <a:srgbClr val="000000"/>
                </a:solidFill>
              </a:rPr>
              <a:t> </a:t>
            </a:r>
            <a:r>
              <a:rPr lang="en-US" sz="1600" b="0" dirty="0" err="1">
                <a:solidFill>
                  <a:srgbClr val="000000"/>
                </a:solidFill>
              </a:rPr>
              <a:t>en</a:t>
            </a:r>
            <a:r>
              <a:rPr lang="en-US" sz="1600" b="0" dirty="0">
                <a:solidFill>
                  <a:srgbClr val="000000"/>
                </a:solidFill>
              </a:rPr>
              <a:t> la </a:t>
            </a:r>
            <a:r>
              <a:rPr lang="en-US" sz="1600" b="0" dirty="0" err="1">
                <a:solidFill>
                  <a:srgbClr val="000000"/>
                </a:solidFill>
              </a:rPr>
              <a:t>nube</a:t>
            </a:r>
            <a:r>
              <a:rPr lang="en-US" sz="1600" b="0" dirty="0">
                <a:solidFill>
                  <a:srgbClr val="000000"/>
                </a:solidFill>
              </a:rPr>
              <a:t> e </a:t>
            </a:r>
            <a:r>
              <a:rPr lang="en-US" sz="1600" b="0" dirty="0" err="1">
                <a:solidFill>
                  <a:srgbClr val="000000"/>
                </a:solidFill>
              </a:rPr>
              <a:t>implementarlas</a:t>
            </a:r>
            <a:r>
              <a:rPr lang="en-US" sz="1600" b="0" dirty="0">
                <a:solidFill>
                  <a:srgbClr val="000000"/>
                </a:solidFill>
              </a:rPr>
              <a:t> </a:t>
            </a:r>
            <a:r>
              <a:rPr lang="en-US" sz="1600" b="0" dirty="0" err="1">
                <a:solidFill>
                  <a:srgbClr val="000000"/>
                </a:solidFill>
              </a:rPr>
              <a:t>en</a:t>
            </a:r>
            <a:r>
              <a:rPr lang="en-US" sz="1600" b="0" dirty="0">
                <a:solidFill>
                  <a:srgbClr val="000000"/>
                </a:solidFill>
              </a:rPr>
              <a:t> Azure, </a:t>
            </a:r>
            <a:r>
              <a:rPr lang="en-US" sz="1600" b="0" dirty="0" err="1">
                <a:solidFill>
                  <a:srgbClr val="000000"/>
                </a:solidFill>
              </a:rPr>
              <a:t>cada</a:t>
            </a:r>
            <a:r>
              <a:rPr lang="en-US" sz="1600" b="0" dirty="0">
                <a:solidFill>
                  <a:srgbClr val="000000"/>
                </a:solidFill>
              </a:rPr>
              <a:t> </a:t>
            </a:r>
            <a:r>
              <a:rPr lang="en-US" sz="1600" b="0" dirty="0" err="1">
                <a:solidFill>
                  <a:srgbClr val="000000"/>
                </a:solidFill>
              </a:rPr>
              <a:t>vez</a:t>
            </a:r>
            <a:r>
              <a:rPr lang="en-US" sz="1600" b="0" dirty="0">
                <a:solidFill>
                  <a:srgbClr val="000000"/>
                </a:solidFill>
              </a:rPr>
              <a:t> que se </a:t>
            </a:r>
            <a:r>
              <a:rPr lang="en-US" sz="1600" b="0" dirty="0" err="1">
                <a:solidFill>
                  <a:srgbClr val="000000"/>
                </a:solidFill>
              </a:rPr>
              <a:t>confirma</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código</a:t>
            </a:r>
            <a:r>
              <a:rPr lang="en-US" sz="1600" b="0" dirty="0">
                <a:solidFill>
                  <a:srgbClr val="000000"/>
                </a:solidFill>
              </a:rPr>
              <a:t>, se </a:t>
            </a:r>
            <a:r>
              <a:rPr lang="en-US" sz="1600" b="0" dirty="0" err="1">
                <a:solidFill>
                  <a:srgbClr val="000000"/>
                </a:solidFill>
              </a:rPr>
              <a:t>compila</a:t>
            </a:r>
            <a:r>
              <a:rPr lang="en-US" sz="1600" b="0" dirty="0">
                <a:solidFill>
                  <a:srgbClr val="000000"/>
                </a:solidFill>
              </a:rPr>
              <a:t> y </a:t>
            </a:r>
            <a:r>
              <a:rPr lang="en-US" sz="1600" b="0" dirty="0" err="1">
                <a:solidFill>
                  <a:srgbClr val="000000"/>
                </a:solidFill>
              </a:rPr>
              <a:t>prueba</a:t>
            </a:r>
            <a:r>
              <a:rPr lang="en-US" sz="1600" b="0" dirty="0">
                <a:solidFill>
                  <a:srgbClr val="000000"/>
                </a:solidFill>
              </a:rPr>
              <a:t> </a:t>
            </a:r>
            <a:r>
              <a:rPr lang="en-US" sz="1600" b="0" dirty="0" err="1">
                <a:solidFill>
                  <a:srgbClr val="000000"/>
                </a:solidFill>
              </a:rPr>
              <a:t>automáticamente</a:t>
            </a:r>
            <a:r>
              <a:rPr lang="en-US" sz="1600" b="0" dirty="0">
                <a:solidFill>
                  <a:srgbClr val="000000"/>
                </a:solidFill>
              </a:rPr>
              <a:t> y </a:t>
            </a:r>
            <a:r>
              <a:rPr lang="en-US" sz="1600" b="0" dirty="0" err="1">
                <a:solidFill>
                  <a:srgbClr val="000000"/>
                </a:solidFill>
              </a:rPr>
              <a:t>los</a:t>
            </a:r>
            <a:r>
              <a:rPr lang="en-US" sz="1600" b="0" dirty="0">
                <a:solidFill>
                  <a:srgbClr val="000000"/>
                </a:solidFill>
              </a:rPr>
              <a:t> </a:t>
            </a:r>
            <a:r>
              <a:rPr lang="en-US" sz="1600" b="0" dirty="0" err="1">
                <a:solidFill>
                  <a:srgbClr val="000000"/>
                </a:solidFill>
              </a:rPr>
              <a:t>errores</a:t>
            </a:r>
            <a:r>
              <a:rPr lang="en-US" sz="1600" b="0" dirty="0">
                <a:solidFill>
                  <a:srgbClr val="000000"/>
                </a:solidFill>
              </a:rPr>
              <a:t> se </a:t>
            </a:r>
            <a:r>
              <a:rPr lang="en-US" sz="1600" b="0" dirty="0" err="1">
                <a:solidFill>
                  <a:srgbClr val="000000"/>
                </a:solidFill>
              </a:rPr>
              <a:t>detectan</a:t>
            </a:r>
            <a:r>
              <a:rPr lang="en-US" sz="1600" b="0" dirty="0">
                <a:solidFill>
                  <a:srgbClr val="000000"/>
                </a:solidFill>
              </a:rPr>
              <a:t> </a:t>
            </a:r>
            <a:r>
              <a:rPr lang="en-US" sz="1600" b="0" dirty="0" err="1">
                <a:solidFill>
                  <a:srgbClr val="000000"/>
                </a:solidFill>
              </a:rPr>
              <a:t>más</a:t>
            </a:r>
            <a:r>
              <a:rPr lang="en-US" sz="1600" b="0" dirty="0">
                <a:solidFill>
                  <a:srgbClr val="000000"/>
                </a:solidFill>
              </a:rPr>
              <a:t> </a:t>
            </a:r>
            <a:r>
              <a:rPr lang="en-US" sz="1600" b="0" dirty="0" err="1">
                <a:solidFill>
                  <a:srgbClr val="000000"/>
                </a:solidFill>
              </a:rPr>
              <a:t>rápido</a:t>
            </a:r>
            <a:r>
              <a:rPr lang="en-US" sz="1600" b="0" dirty="0">
                <a:solidFill>
                  <a:srgbClr val="000000"/>
                </a:solidFill>
              </a:rPr>
              <a:t>.</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Al </a:t>
            </a:r>
            <a:r>
              <a:rPr lang="en-US" sz="1600" b="0" dirty="0" err="1">
                <a:solidFill>
                  <a:srgbClr val="000000"/>
                </a:solidFill>
              </a:rPr>
              <a:t>combinar</a:t>
            </a:r>
            <a:r>
              <a:rPr lang="en-US" sz="1600" b="0" dirty="0">
                <a:solidFill>
                  <a:srgbClr val="000000"/>
                </a:solidFill>
              </a:rPr>
              <a:t> la </a:t>
            </a:r>
            <a:r>
              <a:rPr lang="en-US" sz="1600" b="0" dirty="0" err="1">
                <a:solidFill>
                  <a:srgbClr val="000000"/>
                </a:solidFill>
              </a:rPr>
              <a:t>integración</a:t>
            </a:r>
            <a:r>
              <a:rPr lang="en-US" sz="1600" b="0" dirty="0">
                <a:solidFill>
                  <a:srgbClr val="000000"/>
                </a:solidFill>
              </a:rPr>
              <a:t> continua y la </a:t>
            </a:r>
            <a:r>
              <a:rPr lang="en-US" sz="1600" b="0" dirty="0" err="1">
                <a:solidFill>
                  <a:srgbClr val="000000"/>
                </a:solidFill>
              </a:rPr>
              <a:t>infraestructura</a:t>
            </a:r>
            <a:r>
              <a:rPr lang="en-US" sz="1600" b="0" dirty="0">
                <a:solidFill>
                  <a:srgbClr val="000000"/>
                </a:solidFill>
              </a:rPr>
              <a:t>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código</a:t>
            </a:r>
            <a:r>
              <a:rPr lang="en-US" sz="1600" b="0" dirty="0">
                <a:solidFill>
                  <a:srgbClr val="000000"/>
                </a:solidFill>
              </a:rPr>
              <a:t> (</a:t>
            </a:r>
            <a:r>
              <a:rPr lang="en-US" sz="1600" b="0" dirty="0" err="1">
                <a:solidFill>
                  <a:srgbClr val="000000"/>
                </a:solidFill>
              </a:rPr>
              <a:t>IaC</a:t>
            </a:r>
            <a:r>
              <a:rPr lang="en-US" sz="1600" b="0" dirty="0">
                <a:solidFill>
                  <a:srgbClr val="000000"/>
                </a:solidFill>
              </a:rPr>
              <a:t>), </a:t>
            </a:r>
            <a:r>
              <a:rPr lang="en-US" sz="1600" b="0" dirty="0" err="1">
                <a:solidFill>
                  <a:srgbClr val="000000"/>
                </a:solidFill>
              </a:rPr>
              <a:t>logrará</a:t>
            </a:r>
            <a:r>
              <a:rPr lang="en-US" sz="1600" b="0" dirty="0">
                <a:solidFill>
                  <a:srgbClr val="000000"/>
                </a:solidFill>
              </a:rPr>
              <a:t> </a:t>
            </a:r>
            <a:r>
              <a:rPr lang="en-US" sz="1600" b="0" dirty="0" err="1">
                <a:solidFill>
                  <a:srgbClr val="000000"/>
                </a:solidFill>
              </a:rPr>
              <a:t>implementaciones</a:t>
            </a:r>
            <a:r>
              <a:rPr lang="en-US" sz="1600" b="0" dirty="0">
                <a:solidFill>
                  <a:srgbClr val="000000"/>
                </a:solidFill>
              </a:rPr>
              <a:t> </a:t>
            </a:r>
            <a:r>
              <a:rPr lang="en-US" sz="1600" b="0" dirty="0" err="1">
                <a:solidFill>
                  <a:srgbClr val="000000"/>
                </a:solidFill>
              </a:rPr>
              <a:t>idénticas</a:t>
            </a:r>
            <a:r>
              <a:rPr lang="en-US" sz="1600" b="0" dirty="0">
                <a:solidFill>
                  <a:srgbClr val="000000"/>
                </a:solidFill>
              </a:rPr>
              <a:t> y la </a:t>
            </a:r>
            <a:r>
              <a:rPr lang="en-US" sz="1600" b="0" dirty="0" err="1">
                <a:solidFill>
                  <a:srgbClr val="000000"/>
                </a:solidFill>
              </a:rPr>
              <a:t>confianza</a:t>
            </a:r>
            <a:r>
              <a:rPr lang="en-US" sz="1600" b="0" dirty="0">
                <a:solidFill>
                  <a:srgbClr val="000000"/>
                </a:solidFill>
              </a:rPr>
              <a:t> para </a:t>
            </a:r>
            <a:r>
              <a:rPr lang="en-US" sz="1600" b="0" dirty="0" err="1">
                <a:solidFill>
                  <a:srgbClr val="000000"/>
                </a:solidFill>
              </a:rPr>
              <a:t>implementar</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cualquier</a:t>
            </a:r>
            <a:r>
              <a:rPr lang="en-US" sz="1600" b="0" dirty="0">
                <a:solidFill>
                  <a:srgbClr val="000000"/>
                </a:solidFill>
              </a:rPr>
              <a:t> </a:t>
            </a:r>
            <a:r>
              <a:rPr lang="en-US" sz="1600" b="0" dirty="0" err="1">
                <a:solidFill>
                  <a:srgbClr val="000000"/>
                </a:solidFill>
              </a:rPr>
              <a:t>momento</a:t>
            </a:r>
            <a:r>
              <a:rPr lang="en-US" sz="1600" b="0" dirty="0">
                <a:solidFill>
                  <a:srgbClr val="000000"/>
                </a:solidFill>
              </a:rPr>
              <a:t>.
Con la </a:t>
            </a:r>
            <a:r>
              <a:rPr lang="en-US" sz="1600" b="0" dirty="0" err="1">
                <a:solidFill>
                  <a:srgbClr val="000000"/>
                </a:solidFill>
              </a:rPr>
              <a:t>implementación</a:t>
            </a:r>
            <a:r>
              <a:rPr lang="en-US" sz="1600" b="0" dirty="0">
                <a:solidFill>
                  <a:srgbClr val="000000"/>
                </a:solidFill>
              </a:rPr>
              <a:t> continua,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automatizar</a:t>
            </a:r>
            <a:r>
              <a:rPr lang="en-US" sz="1600" b="0" dirty="0">
                <a:solidFill>
                  <a:srgbClr val="000000"/>
                </a:solidFill>
              </a:rPr>
              <a:t> </a:t>
            </a:r>
            <a:r>
              <a:rPr lang="en-US" sz="1600" b="0" dirty="0" err="1">
                <a:solidFill>
                  <a:srgbClr val="000000"/>
                </a:solidFill>
              </a:rPr>
              <a:t>todo</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proceso</a:t>
            </a:r>
            <a:r>
              <a:rPr lang="en-US" sz="1600" b="0" dirty="0">
                <a:solidFill>
                  <a:srgbClr val="000000"/>
                </a:solidFill>
              </a:rPr>
              <a:t>, </a:t>
            </a:r>
            <a:r>
              <a:rPr lang="en-US" sz="1600" b="0" dirty="0" err="1">
                <a:solidFill>
                  <a:srgbClr val="000000"/>
                </a:solidFill>
              </a:rPr>
              <a:t>desde</a:t>
            </a:r>
            <a:r>
              <a:rPr lang="en-US" sz="1600" b="0" dirty="0">
                <a:solidFill>
                  <a:srgbClr val="000000"/>
                </a:solidFill>
              </a:rPr>
              <a:t> la </a:t>
            </a:r>
            <a:r>
              <a:rPr lang="en-US" sz="1600" b="0" dirty="0" err="1">
                <a:solidFill>
                  <a:srgbClr val="000000"/>
                </a:solidFill>
              </a:rPr>
              <a:t>confirmación</a:t>
            </a:r>
            <a:r>
              <a:rPr lang="en-US" sz="1600" b="0" dirty="0">
                <a:solidFill>
                  <a:srgbClr val="000000"/>
                </a:solidFill>
              </a:rPr>
              <a:t> del </a:t>
            </a:r>
            <a:r>
              <a:rPr lang="en-US" sz="1600" b="0" dirty="0" err="1">
                <a:solidFill>
                  <a:srgbClr val="000000"/>
                </a:solidFill>
              </a:rPr>
              <a:t>código</a:t>
            </a:r>
            <a:r>
              <a:rPr lang="en-US" sz="1600" b="0" dirty="0">
                <a:solidFill>
                  <a:srgbClr val="000000"/>
                </a:solidFill>
              </a:rPr>
              <a:t> hasta la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si</a:t>
            </a:r>
            <a:r>
              <a:rPr lang="en-US" sz="1600" b="0" dirty="0">
                <a:solidFill>
                  <a:srgbClr val="000000"/>
                </a:solidFill>
              </a:rPr>
              <a:t> sus </a:t>
            </a:r>
            <a:r>
              <a:rPr lang="en-US" sz="1600" b="0" dirty="0" err="1">
                <a:solidFill>
                  <a:srgbClr val="000000"/>
                </a:solidFill>
              </a:rPr>
              <a:t>pruebas</a:t>
            </a:r>
            <a:r>
              <a:rPr lang="en-US" sz="1600" b="0" dirty="0">
                <a:solidFill>
                  <a:srgbClr val="000000"/>
                </a:solidFill>
              </a:rPr>
              <a:t> de CI/CD </a:t>
            </a:r>
            <a:r>
              <a:rPr lang="en-US" sz="1600" b="0" dirty="0" err="1">
                <a:solidFill>
                  <a:srgbClr val="000000"/>
                </a:solidFill>
              </a:rPr>
              <a:t>tienen</a:t>
            </a:r>
            <a:r>
              <a:rPr lang="en-US" sz="1600" b="0" dirty="0">
                <a:solidFill>
                  <a:srgbClr val="000000"/>
                </a:solidFill>
              </a:rPr>
              <a:t> </a:t>
            </a:r>
            <a:r>
              <a:rPr lang="en-US" sz="1600" b="0" dirty="0" err="1">
                <a:solidFill>
                  <a:srgbClr val="000000"/>
                </a:solidFill>
              </a:rPr>
              <a:t>éxito</a:t>
            </a:r>
            <a:r>
              <a:rPr lang="en-US" sz="1600" b="0" dirty="0">
                <a:solidFill>
                  <a:srgbClr val="000000"/>
                </a:solidFill>
              </a:rPr>
              <a:t>.</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31930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Con Azure Application Insights,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identificar</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rendimiento</a:t>
            </a:r>
            <a:r>
              <a:rPr lang="en-US" sz="1600" b="0" dirty="0">
                <a:solidFill>
                  <a:srgbClr val="000000"/>
                </a:solidFill>
              </a:rPr>
              <a:t> de sus </a:t>
            </a:r>
            <a:r>
              <a:rPr lang="en-US" sz="1600" b="0" dirty="0" err="1">
                <a:solidFill>
                  <a:srgbClr val="000000"/>
                </a:solidFill>
              </a:rPr>
              <a:t>aplicaciones</a:t>
            </a:r>
            <a:r>
              <a:rPr lang="en-US" sz="1600" b="0" dirty="0">
                <a:solidFill>
                  <a:srgbClr val="000000"/>
                </a:solidFill>
              </a:rPr>
              <a:t> y </a:t>
            </a:r>
            <a:r>
              <a:rPr lang="en-US" sz="1600" b="0" dirty="0" err="1">
                <a:solidFill>
                  <a:srgbClr val="000000"/>
                </a:solidFill>
              </a:rPr>
              <a:t>probar</a:t>
            </a:r>
            <a:r>
              <a:rPr lang="en-US" sz="1600" b="0" dirty="0">
                <a:solidFill>
                  <a:srgbClr val="000000"/>
                </a:solidFill>
              </a:rPr>
              <a:t> </a:t>
            </a:r>
            <a:r>
              <a:rPr lang="en-US" sz="1600" b="0" dirty="0" err="1">
                <a:solidFill>
                  <a:srgbClr val="000000"/>
                </a:solidFill>
              </a:rPr>
              <a:t>si</a:t>
            </a:r>
            <a:r>
              <a:rPr lang="en-US" sz="1600" b="0" dirty="0">
                <a:solidFill>
                  <a:srgbClr val="000000"/>
                </a:solidFill>
              </a:rPr>
              <a:t> la </a:t>
            </a:r>
            <a:r>
              <a:rPr lang="en-US" sz="1600" b="0" dirty="0" err="1">
                <a:solidFill>
                  <a:srgbClr val="000000"/>
                </a:solidFill>
              </a:rPr>
              <a:t>implementación</a:t>
            </a:r>
            <a:r>
              <a:rPr lang="en-US" sz="1600" b="0" dirty="0">
                <a:solidFill>
                  <a:srgbClr val="000000"/>
                </a:solidFill>
              </a:rPr>
              <a:t> </a:t>
            </a:r>
            <a:r>
              <a:rPr lang="en-US" sz="1600" b="0" dirty="0" err="1">
                <a:solidFill>
                  <a:srgbClr val="000000"/>
                </a:solidFill>
              </a:rPr>
              <a:t>reciente</a:t>
            </a:r>
            <a:r>
              <a:rPr lang="en-US" sz="1600" b="0" dirty="0">
                <a:solidFill>
                  <a:srgbClr val="000000"/>
                </a:solidFill>
              </a:rPr>
              <a:t> ha </a:t>
            </a:r>
            <a:r>
              <a:rPr lang="en-US" sz="1600" b="0" dirty="0" err="1">
                <a:solidFill>
                  <a:srgbClr val="000000"/>
                </a:solidFill>
              </a:rPr>
              <a:t>mejorado</a:t>
            </a:r>
            <a:r>
              <a:rPr lang="en-US" sz="1600" b="0" dirty="0">
                <a:solidFill>
                  <a:srgbClr val="000000"/>
                </a:solidFill>
              </a:rPr>
              <a:t> o </a:t>
            </a:r>
            <a:r>
              <a:rPr lang="en-US" sz="1600" b="0" dirty="0" err="1">
                <a:solidFill>
                  <a:srgbClr val="000000"/>
                </a:solidFill>
              </a:rPr>
              <a:t>empeorado</a:t>
            </a:r>
            <a:r>
              <a:rPr lang="en-US" sz="1600" b="0" dirty="0">
                <a:solidFill>
                  <a:srgbClr val="000000"/>
                </a:solidFill>
              </a:rPr>
              <a:t> las </a:t>
            </a:r>
            <a:r>
              <a:rPr lang="en-US" sz="1600" b="0" dirty="0" err="1">
                <a:solidFill>
                  <a:srgbClr val="000000"/>
                </a:solidFill>
              </a:rPr>
              <a:t>cosas</a:t>
            </a:r>
            <a:r>
              <a:rPr lang="en-US" sz="1600" b="0" dirty="0">
                <a:solidFill>
                  <a:srgbClr val="000000"/>
                </a:solidFill>
              </a:rPr>
              <a:t>.
Mediante </a:t>
            </a:r>
            <a:r>
              <a:rPr lang="en-US" sz="1600" b="0" dirty="0" err="1">
                <a:solidFill>
                  <a:srgbClr val="000000"/>
                </a:solidFill>
              </a:rPr>
              <a:t>el</a:t>
            </a:r>
            <a:r>
              <a:rPr lang="en-US" sz="1600" b="0" dirty="0">
                <a:solidFill>
                  <a:srgbClr val="000000"/>
                </a:solidFill>
              </a:rPr>
              <a:t> </a:t>
            </a:r>
            <a:r>
              <a:rPr lang="en-US" sz="1600" b="0" dirty="0" err="1">
                <a:solidFill>
                  <a:srgbClr val="000000"/>
                </a:solidFill>
              </a:rPr>
              <a:t>uso</a:t>
            </a:r>
            <a:r>
              <a:rPr lang="en-US" sz="1600" b="0" dirty="0">
                <a:solidFill>
                  <a:srgbClr val="000000"/>
                </a:solidFill>
              </a:rPr>
              <a:t> de </a:t>
            </a:r>
            <a:r>
              <a:rPr lang="en-US" sz="1600" b="0" dirty="0" err="1">
                <a:solidFill>
                  <a:srgbClr val="000000"/>
                </a:solidFill>
              </a:rPr>
              <a:t>prácticas</a:t>
            </a:r>
            <a:r>
              <a:rPr lang="en-US" sz="1600" b="0" dirty="0">
                <a:solidFill>
                  <a:srgbClr val="000000"/>
                </a:solidFill>
              </a:rPr>
              <a:t> de CI/CD, junto con </a:t>
            </a:r>
            <a:r>
              <a:rPr lang="en-US" sz="1600" b="0" dirty="0" err="1">
                <a:solidFill>
                  <a:srgbClr val="000000"/>
                </a:solidFill>
              </a:rPr>
              <a:t>herramientas</a:t>
            </a:r>
            <a:r>
              <a:rPr lang="en-US" sz="1600" b="0" dirty="0">
                <a:solidFill>
                  <a:srgbClr val="000000"/>
                </a:solidFill>
              </a:rPr>
              <a:t> de </a:t>
            </a:r>
            <a:r>
              <a:rPr lang="en-US" sz="1600" b="0" dirty="0" err="1">
                <a:solidFill>
                  <a:srgbClr val="000000"/>
                </a:solidFill>
              </a:rPr>
              <a:t>supervisión</a:t>
            </a:r>
            <a:r>
              <a:rPr lang="en-US" sz="1600" b="0" dirty="0">
                <a:solidFill>
                  <a:srgbClr val="000000"/>
                </a:solidFill>
              </a:rPr>
              <a:t>, </a:t>
            </a:r>
            <a:r>
              <a:rPr lang="en-US" sz="1600" b="0" dirty="0" err="1">
                <a:solidFill>
                  <a:srgbClr val="000000"/>
                </a:solidFill>
              </a:rPr>
              <a:t>podrá</a:t>
            </a:r>
            <a:r>
              <a:rPr lang="en-US" sz="1600" b="0" dirty="0">
                <a:solidFill>
                  <a:srgbClr val="000000"/>
                </a:solidFill>
              </a:rPr>
              <a:t> </a:t>
            </a:r>
            <a:r>
              <a:rPr lang="en-US" sz="1600" b="0" dirty="0" err="1">
                <a:solidFill>
                  <a:srgbClr val="000000"/>
                </a:solidFill>
              </a:rPr>
              <a:t>entregar</a:t>
            </a:r>
            <a:r>
              <a:rPr lang="en-US" sz="1600" b="0" dirty="0">
                <a:solidFill>
                  <a:srgbClr val="000000"/>
                </a:solidFill>
              </a:rPr>
              <a:t> </a:t>
            </a:r>
            <a:r>
              <a:rPr lang="en-US" sz="1600" b="0" dirty="0" err="1">
                <a:solidFill>
                  <a:srgbClr val="000000"/>
                </a:solidFill>
              </a:rPr>
              <a:t>funciones</a:t>
            </a:r>
            <a:r>
              <a:rPr lang="en-US" sz="1600" b="0" dirty="0">
                <a:solidFill>
                  <a:srgbClr val="000000"/>
                </a:solidFill>
              </a:rPr>
              <a:t> de forma </a:t>
            </a:r>
            <a:r>
              <a:rPr lang="en-US" sz="1600" b="0" dirty="0" err="1">
                <a:solidFill>
                  <a:srgbClr val="000000"/>
                </a:solidFill>
              </a:rPr>
              <a:t>segura</a:t>
            </a:r>
            <a:r>
              <a:rPr lang="en-US" sz="1600" b="0" dirty="0">
                <a:solidFill>
                  <a:srgbClr val="000000"/>
                </a:solidFill>
              </a:rPr>
              <a:t> a sus </a:t>
            </a:r>
            <a:r>
              <a:rPr lang="en-US" sz="1600" b="0" dirty="0" err="1">
                <a:solidFill>
                  <a:srgbClr val="000000"/>
                </a:solidFill>
              </a:rPr>
              <a:t>clientes</a:t>
            </a:r>
            <a:r>
              <a:rPr lang="en-US" sz="1600" b="0" dirty="0">
                <a:solidFill>
                  <a:srgbClr val="000000"/>
                </a:solidFill>
              </a:rPr>
              <a:t> tan pronto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estén</a:t>
            </a:r>
            <a:r>
              <a:rPr lang="en-US" sz="1600" b="0" dirty="0">
                <a:solidFill>
                  <a:srgbClr val="000000"/>
                </a:solidFill>
              </a:rPr>
              <a:t> </a:t>
            </a:r>
            <a:r>
              <a:rPr lang="en-US" sz="1600" b="0" dirty="0" err="1">
                <a:solidFill>
                  <a:srgbClr val="000000"/>
                </a:solidFill>
              </a:rPr>
              <a:t>listos</a:t>
            </a:r>
            <a:r>
              <a:rPr lang="en-US" sz="1600" b="0" dirty="0">
                <a:solidFill>
                  <a:srgbClr val="000000"/>
                </a:solidFill>
              </a:rPr>
              <a:t>.</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err="1"/>
              <a:t>Presentación</a:t>
            </a:r>
            <a:r>
              <a:rPr lang="en-US" sz="6000" dirty="0"/>
              <a:t> de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526572"/>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Ofrezca</a:t>
            </a:r>
            <a:r>
              <a:rPr lang="en-GB" sz="1600" dirty="0">
                <a:solidFill>
                  <a:schemeClr val="tx1">
                    <a:lumMod val="50000"/>
                    <a:lumOff val="50000"/>
                  </a:schemeClr>
                </a:solidFill>
              </a:rPr>
              <a:t> </a:t>
            </a:r>
            <a:r>
              <a:rPr lang="en-GB" sz="1600" dirty="0" err="1">
                <a:solidFill>
                  <a:schemeClr val="tx1">
                    <a:lumMod val="50000"/>
                    <a:lumOff val="50000"/>
                  </a:schemeClr>
                </a:solidFill>
              </a:rPr>
              <a:t>valor</a:t>
            </a:r>
            <a:r>
              <a:rPr lang="en-GB" sz="1600" dirty="0">
                <a:solidFill>
                  <a:schemeClr val="tx1">
                    <a:lumMod val="50000"/>
                    <a:lumOff val="50000"/>
                  </a:schemeClr>
                </a:solidFill>
              </a:rPr>
              <a:t> a sus </a:t>
            </a:r>
            <a:r>
              <a:rPr lang="en-GB" sz="1600" dirty="0" err="1">
                <a:solidFill>
                  <a:schemeClr val="tx1">
                    <a:lumMod val="50000"/>
                    <a:lumOff val="50000"/>
                  </a:schemeClr>
                </a:solidFill>
              </a:rPr>
              <a:t>usuarios</a:t>
            </a:r>
            <a:r>
              <a:rPr lang="en-GB" sz="1600" dirty="0">
                <a:solidFill>
                  <a:schemeClr val="tx1">
                    <a:lumMod val="50000"/>
                    <a:lumOff val="50000"/>
                  </a:schemeClr>
                </a:solidFill>
              </a:rPr>
              <a:t> </a:t>
            </a:r>
            <a:r>
              <a:rPr lang="en-GB" sz="1600" dirty="0" err="1">
                <a:solidFill>
                  <a:schemeClr val="tx1">
                    <a:lumMod val="50000"/>
                    <a:lumOff val="50000"/>
                  </a:schemeClr>
                </a:solidFill>
              </a:rPr>
              <a:t>más</a:t>
            </a:r>
            <a:r>
              <a:rPr lang="en-GB" sz="1600" dirty="0">
                <a:solidFill>
                  <a:schemeClr val="tx1">
                    <a:lumMod val="50000"/>
                    <a:lumOff val="50000"/>
                  </a:schemeClr>
                </a:solidFill>
              </a:rPr>
              <a:t> </a:t>
            </a:r>
            <a:r>
              <a:rPr lang="en-GB" sz="1600" dirty="0" err="1">
                <a:solidFill>
                  <a:schemeClr val="tx1">
                    <a:lumMod val="50000"/>
                    <a:lumOff val="50000"/>
                  </a:schemeClr>
                </a:solidFill>
              </a:rPr>
              <a:t>rápido</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a:t>
            </a:r>
            <a:r>
              <a:rPr lang="en-GB" sz="1600" dirty="0" err="1">
                <a:solidFill>
                  <a:schemeClr val="tx1">
                    <a:lumMod val="50000"/>
                    <a:lumOff val="50000"/>
                  </a:schemeClr>
                </a:solidFill>
              </a:rPr>
              <a:t>ágiles</a:t>
            </a:r>
            <a:r>
              <a:rPr lang="en-GB" sz="1600" dirty="0">
                <a:solidFill>
                  <a:schemeClr val="tx1">
                    <a:lumMod val="50000"/>
                    <a:lumOff val="50000"/>
                  </a:schemeClr>
                </a:solidFill>
              </a:rPr>
              <a:t> </a:t>
            </a:r>
            <a:r>
              <a:rPr lang="en-GB" sz="1600" dirty="0" err="1">
                <a:solidFill>
                  <a:schemeClr val="tx1">
                    <a:lumMod val="50000"/>
                    <a:lumOff val="50000"/>
                  </a:schemeClr>
                </a:solidFill>
              </a:rPr>
              <a:t>probadas</a:t>
            </a:r>
            <a:r>
              <a:rPr lang="en-GB" sz="1600" dirty="0">
                <a:solidFill>
                  <a:schemeClr val="tx1">
                    <a:lumMod val="50000"/>
                    <a:lumOff val="50000"/>
                  </a:schemeClr>
                </a:solidFill>
              </a:rPr>
              <a:t> para </a:t>
            </a:r>
            <a:r>
              <a:rPr lang="en-GB" sz="1600" dirty="0" err="1">
                <a:solidFill>
                  <a:schemeClr val="tx1">
                    <a:lumMod val="50000"/>
                    <a:lumOff val="50000"/>
                  </a:schemeClr>
                </a:solidFill>
              </a:rPr>
              <a:t>planificar</a:t>
            </a:r>
            <a:r>
              <a:rPr lang="en-GB" sz="1600" dirty="0">
                <a:solidFill>
                  <a:schemeClr val="tx1">
                    <a:lumMod val="50000"/>
                    <a:lumOff val="50000"/>
                  </a:schemeClr>
                </a:solidFill>
              </a:rPr>
              <a:t>, </a:t>
            </a:r>
            <a:r>
              <a:rPr lang="en-GB" sz="1600" dirty="0" err="1">
                <a:solidFill>
                  <a:schemeClr val="tx1">
                    <a:lumMod val="50000"/>
                    <a:lumOff val="50000"/>
                  </a:schemeClr>
                </a:solidFill>
              </a:rPr>
              <a:t>realizar</a:t>
            </a:r>
            <a:r>
              <a:rPr lang="en-GB" sz="1600" dirty="0">
                <a:solidFill>
                  <a:schemeClr val="tx1">
                    <a:lumMod val="50000"/>
                    <a:lumOff val="50000"/>
                  </a:schemeClr>
                </a:solidFill>
              </a:rPr>
              <a:t> un </a:t>
            </a:r>
            <a:r>
              <a:rPr lang="en-GB" sz="1600" dirty="0" err="1">
                <a:solidFill>
                  <a:schemeClr val="tx1">
                    <a:lumMod val="50000"/>
                    <a:lumOff val="50000"/>
                  </a:schemeClr>
                </a:solidFill>
              </a:rPr>
              <a:t>seguimiento</a:t>
            </a:r>
            <a:r>
              <a:rPr lang="en-GB" sz="1600" dirty="0">
                <a:solidFill>
                  <a:schemeClr val="tx1">
                    <a:lumMod val="50000"/>
                    <a:lumOff val="50000"/>
                  </a:schemeClr>
                </a:solidFill>
              </a:rPr>
              <a:t> y </a:t>
            </a:r>
            <a:r>
              <a:rPr lang="en-GB" sz="1600" dirty="0" err="1">
                <a:solidFill>
                  <a:schemeClr val="tx1">
                    <a:lumMod val="50000"/>
                    <a:lumOff val="50000"/>
                  </a:schemeClr>
                </a:solidFill>
              </a:rPr>
              <a:t>analizar</a:t>
            </a:r>
            <a:r>
              <a:rPr lang="en-GB" sz="1600" dirty="0">
                <a:solidFill>
                  <a:schemeClr val="tx1">
                    <a:lumMod val="50000"/>
                    <a:lumOff val="50000"/>
                  </a:schemeClr>
                </a:solidFill>
              </a:rPr>
              <a:t> </a:t>
            </a:r>
            <a:r>
              <a:rPr lang="en-GB" sz="1600" dirty="0" err="1">
                <a:solidFill>
                  <a:schemeClr val="tx1">
                    <a:lumMod val="50000"/>
                    <a:lumOff val="50000"/>
                  </a:schemeClr>
                </a:solidFill>
              </a:rPr>
              <a:t>el</a:t>
            </a:r>
            <a:r>
              <a:rPr lang="en-GB" sz="1600" dirty="0">
                <a:solidFill>
                  <a:schemeClr val="tx1">
                    <a:lumMod val="50000"/>
                    <a:lumOff val="50000"/>
                  </a:schemeClr>
                </a:solidFill>
              </a:rPr>
              <a:t> </a:t>
            </a:r>
            <a:r>
              <a:rPr lang="en-GB" sz="1600" dirty="0" err="1">
                <a:solidFill>
                  <a:schemeClr val="tx1">
                    <a:lumMod val="50000"/>
                    <a:lumOff val="50000"/>
                  </a:schemeClr>
                </a:solidFill>
              </a:rPr>
              <a:t>trabajo</a:t>
            </a:r>
            <a:r>
              <a:rPr lang="en-GB" sz="1600" dirty="0">
                <a:solidFill>
                  <a:schemeClr val="tx1">
                    <a:lumMod val="50000"/>
                    <a:lumOff val="50000"/>
                  </a:schemeClr>
                </a:solidFill>
              </a:rPr>
              <a:t> de sus </a:t>
            </a:r>
            <a:r>
              <a:rPr lang="en-GB" sz="1600" dirty="0" err="1">
                <a:solidFill>
                  <a:schemeClr val="tx1">
                    <a:lumMod val="50000"/>
                    <a:lumOff val="50000"/>
                  </a:schemeClr>
                </a:solidFill>
              </a:rPr>
              <a:t>equipos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pruebe</a:t>
            </a:r>
            <a:r>
              <a:rPr lang="en-GB" sz="1600" dirty="0">
                <a:solidFill>
                  <a:schemeClr val="tx1">
                    <a:lumMod val="50000"/>
                    <a:lumOff val="50000"/>
                  </a:schemeClr>
                </a:solidFill>
              </a:rPr>
              <a:t> e </a:t>
            </a:r>
            <a:r>
              <a:rPr lang="en-GB" sz="1600" dirty="0" err="1">
                <a:solidFill>
                  <a:schemeClr val="tx1">
                    <a:lumMod val="50000"/>
                    <a:lumOff val="50000"/>
                  </a:schemeClr>
                </a:solidFill>
              </a:rPr>
              <a:t>implemente</a:t>
            </a:r>
            <a:r>
              <a:rPr lang="en-GB" sz="1600" dirty="0">
                <a:solidFill>
                  <a:schemeClr val="tx1">
                    <a:lumMod val="50000"/>
                    <a:lumOff val="50000"/>
                  </a:schemeClr>
                </a:solidFill>
              </a:rPr>
              <a:t> con CI/CD que </a:t>
            </a:r>
            <a:r>
              <a:rPr lang="en-GB" sz="1600" dirty="0" err="1">
                <a:solidFill>
                  <a:schemeClr val="tx1">
                    <a:lumMod val="50000"/>
                    <a:lumOff val="50000"/>
                  </a:schemeClr>
                </a:solidFill>
              </a:rPr>
              <a:t>funciona</a:t>
            </a:r>
            <a:r>
              <a:rPr lang="en-GB" sz="1600" dirty="0">
                <a:solidFill>
                  <a:schemeClr val="tx1">
                    <a:lumMod val="50000"/>
                    <a:lumOff val="50000"/>
                  </a:schemeClr>
                </a:solidFill>
              </a:rPr>
              <a:t> con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lenguaje</a:t>
            </a:r>
            <a:r>
              <a:rPr lang="en-GB" sz="1600" dirty="0">
                <a:solidFill>
                  <a:schemeClr val="tx1">
                    <a:lumMod val="50000"/>
                    <a:lumOff val="50000"/>
                  </a:schemeClr>
                </a:solidFill>
              </a:rPr>
              <a:t>, </a:t>
            </a:r>
            <a:r>
              <a:rPr lang="en-GB" sz="1600" dirty="0" err="1">
                <a:solidFill>
                  <a:schemeClr val="tx1">
                    <a:lumMod val="50000"/>
                    <a:lumOff val="50000"/>
                  </a:schemeClr>
                </a:solidFill>
              </a:rPr>
              <a:t>plataforma</a:t>
            </a:r>
            <a:r>
              <a:rPr lang="en-GB" sz="1600" dirty="0">
                <a:solidFill>
                  <a:schemeClr val="tx1">
                    <a:lumMod val="50000"/>
                    <a:lumOff val="50000"/>
                  </a:schemeClr>
                </a:solidFill>
              </a:rPr>
              <a:t> y </a:t>
            </a:r>
            <a:r>
              <a:rPr lang="en-GB" sz="1600" dirty="0" err="1">
                <a:solidFill>
                  <a:schemeClr val="tx1">
                    <a:lumMod val="50000"/>
                    <a:lumOff val="50000"/>
                  </a:schemeClr>
                </a:solidFill>
              </a:rPr>
              <a:t>nube</a:t>
            </a:r>
            <a:r>
              <a:rPr lang="en-GB" sz="1600" dirty="0">
                <a:solidFill>
                  <a:schemeClr val="tx1">
                    <a:lumMod val="50000"/>
                    <a:lumOff val="50000"/>
                  </a:schemeClr>
                </a:solidFill>
              </a:rPr>
              <a:t>. </a:t>
            </a:r>
            <a:r>
              <a:rPr lang="en-GB" sz="1600" dirty="0" err="1">
                <a:solidFill>
                  <a:schemeClr val="tx1">
                    <a:lumMod val="50000"/>
                    <a:lumOff val="50000"/>
                  </a:schemeClr>
                </a:solidFill>
              </a:rPr>
              <a:t>Conéctese</a:t>
            </a:r>
            <a:r>
              <a:rPr lang="en-GB" sz="1600" dirty="0">
                <a:solidFill>
                  <a:schemeClr val="tx1">
                    <a:lumMod val="50000"/>
                    <a:lumOff val="50000"/>
                  </a:schemeClr>
                </a:solidFill>
              </a:rPr>
              <a:t> a GitHub o a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otro</a:t>
            </a:r>
            <a:r>
              <a:rPr lang="en-GB" sz="1600" dirty="0">
                <a:solidFill>
                  <a:schemeClr val="tx1">
                    <a:lumMod val="50000"/>
                    <a:lumOff val="50000"/>
                  </a:schemeClr>
                </a:solidFill>
              </a:rPr>
              <a:t> </a:t>
            </a:r>
            <a:r>
              <a:rPr lang="en-GB" sz="1600" dirty="0" err="1">
                <a:solidFill>
                  <a:schemeClr val="tx1">
                    <a:lumMod val="50000"/>
                    <a:lumOff val="50000"/>
                  </a:schemeClr>
                </a:solidFill>
              </a:rPr>
              <a:t>proveedor</a:t>
            </a:r>
            <a:r>
              <a:rPr lang="en-GB" sz="1600" dirty="0">
                <a:solidFill>
                  <a:schemeClr val="tx1">
                    <a:lumMod val="50000"/>
                    <a:lumOff val="50000"/>
                  </a:schemeClr>
                </a:solidFill>
              </a:rPr>
              <a:t> de Git e </a:t>
            </a:r>
            <a:r>
              <a:rPr lang="en-GB" sz="1600" dirty="0" err="1">
                <a:solidFill>
                  <a:schemeClr val="tx1">
                    <a:lumMod val="50000"/>
                    <a:lumOff val="50000"/>
                  </a:schemeClr>
                </a:solidFill>
              </a:rPr>
              <a:t>implemente</a:t>
            </a:r>
            <a:r>
              <a:rPr lang="en-GB" sz="1600" dirty="0">
                <a:solidFill>
                  <a:schemeClr val="tx1">
                    <a:lumMod val="50000"/>
                    <a:lumOff val="50000"/>
                  </a:schemeClr>
                </a:solidFill>
              </a:rPr>
              <a:t> </a:t>
            </a:r>
            <a:r>
              <a:rPr lang="en-GB" sz="1600" dirty="0" err="1">
                <a:solidFill>
                  <a:schemeClr val="tx1">
                    <a:lumMod val="50000"/>
                    <a:lumOff val="50000"/>
                  </a:schemeClr>
                </a:solidFill>
              </a:rPr>
              <a:t>continuamente</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2019014"/>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Obtén</a:t>
            </a:r>
            <a:r>
              <a:rPr lang="en-GB" sz="1600" dirty="0">
                <a:solidFill>
                  <a:schemeClr val="tx1">
                    <a:lumMod val="50000"/>
                    <a:lumOff val="50000"/>
                  </a:schemeClr>
                </a:solidFill>
              </a:rPr>
              <a:t> </a:t>
            </a:r>
            <a:r>
              <a:rPr lang="en-GB" sz="1600" dirty="0" err="1">
                <a:solidFill>
                  <a:schemeClr val="tx1">
                    <a:lumMod val="50000"/>
                    <a:lumOff val="50000"/>
                  </a:schemeClr>
                </a:solidFill>
              </a:rPr>
              <a:t>repositorios</a:t>
            </a:r>
            <a:r>
              <a:rPr lang="en-GB" sz="1600" dirty="0">
                <a:solidFill>
                  <a:schemeClr val="tx1">
                    <a:lumMod val="50000"/>
                    <a:lumOff val="50000"/>
                  </a:schemeClr>
                </a:solidFill>
              </a:rPr>
              <a:t> de Git privados </a:t>
            </a:r>
            <a:r>
              <a:rPr lang="en-GB" sz="1600" dirty="0" err="1">
                <a:solidFill>
                  <a:schemeClr val="tx1">
                    <a:lumMod val="50000"/>
                    <a:lumOff val="50000"/>
                  </a:schemeClr>
                </a:solidFill>
              </a:rPr>
              <a:t>ilimitados</a:t>
            </a:r>
            <a:r>
              <a:rPr lang="en-GB" sz="1600" dirty="0">
                <a:solidFill>
                  <a:schemeClr val="tx1">
                    <a:lumMod val="50000"/>
                    <a:lumOff val="50000"/>
                  </a:schemeClr>
                </a:solidFill>
              </a:rPr>
              <a:t> y </a:t>
            </a:r>
            <a:r>
              <a:rPr lang="en-GB" sz="1600" dirty="0" err="1">
                <a:solidFill>
                  <a:schemeClr val="tx1">
                    <a:lumMod val="50000"/>
                    <a:lumOff val="50000"/>
                  </a:schemeClr>
                </a:solidFill>
              </a:rPr>
              <a:t>alojados</a:t>
            </a:r>
            <a:r>
              <a:rPr lang="en-GB" sz="1600" dirty="0">
                <a:solidFill>
                  <a:schemeClr val="tx1">
                    <a:lumMod val="50000"/>
                    <a:lumOff val="50000"/>
                  </a:schemeClr>
                </a:solidFill>
              </a:rPr>
              <a:t> </a:t>
            </a:r>
            <a:r>
              <a:rPr lang="en-GB" sz="1600" dirty="0" err="1">
                <a:solidFill>
                  <a:schemeClr val="tx1">
                    <a:lumMod val="50000"/>
                    <a:lumOff val="50000"/>
                  </a:schemeClr>
                </a:solidFill>
              </a:rPr>
              <a:t>en</a:t>
            </a:r>
            <a:r>
              <a:rPr lang="en-GB" sz="1600" dirty="0">
                <a:solidFill>
                  <a:schemeClr val="tx1">
                    <a:lumMod val="50000"/>
                    <a:lumOff val="50000"/>
                  </a:schemeClr>
                </a:solidFill>
              </a:rPr>
              <a:t> la </a:t>
            </a:r>
            <a:r>
              <a:rPr lang="en-GB" sz="1600" dirty="0" err="1">
                <a:solidFill>
                  <a:schemeClr val="tx1">
                    <a:lumMod val="50000"/>
                    <a:lumOff val="50000"/>
                  </a:schemeClr>
                </a:solidFill>
              </a:rPr>
              <a:t>nube</a:t>
            </a:r>
            <a:r>
              <a:rPr lang="en-GB" sz="1600" dirty="0">
                <a:solidFill>
                  <a:schemeClr val="tx1">
                    <a:lumMod val="50000"/>
                    <a:lumOff val="50000"/>
                  </a:schemeClr>
                </a:solidFill>
              </a:rPr>
              <a:t> y </a:t>
            </a:r>
            <a:r>
              <a:rPr lang="en-GB" sz="1600" dirty="0" err="1">
                <a:solidFill>
                  <a:schemeClr val="tx1">
                    <a:lumMod val="50000"/>
                    <a:lumOff val="50000"/>
                  </a:schemeClr>
                </a:solidFill>
              </a:rPr>
              <a:t>colabora</a:t>
            </a:r>
            <a:r>
              <a:rPr lang="en-GB" sz="1600" dirty="0">
                <a:solidFill>
                  <a:schemeClr val="tx1">
                    <a:lumMod val="50000"/>
                    <a:lumOff val="50000"/>
                  </a:schemeClr>
                </a:solidFill>
              </a:rPr>
              <a:t> para </a:t>
            </a:r>
            <a:r>
              <a:rPr lang="en-GB" sz="1600" dirty="0" err="1">
                <a:solidFill>
                  <a:schemeClr val="tx1">
                    <a:lumMod val="50000"/>
                    <a:lumOff val="50000"/>
                  </a:schemeClr>
                </a:solidFill>
              </a:rPr>
              <a:t>crear</a:t>
            </a:r>
            <a:r>
              <a:rPr lang="en-GB" sz="1600" dirty="0">
                <a:solidFill>
                  <a:schemeClr val="tx1">
                    <a:lumMod val="50000"/>
                    <a:lumOff val="50000"/>
                  </a:schemeClr>
                </a:solidFill>
              </a:rPr>
              <a:t> un </a:t>
            </a:r>
            <a:r>
              <a:rPr lang="en-GB" sz="1600" dirty="0" err="1">
                <a:solidFill>
                  <a:schemeClr val="tx1">
                    <a:lumMod val="50000"/>
                    <a:lumOff val="50000"/>
                  </a:schemeClr>
                </a:solidFill>
              </a:rPr>
              <a:t>mejor</a:t>
            </a:r>
            <a:r>
              <a:rPr lang="en-GB" sz="1600" dirty="0">
                <a:solidFill>
                  <a:schemeClr val="tx1">
                    <a:lumMod val="50000"/>
                    <a:lumOff val="50000"/>
                  </a:schemeClr>
                </a:solidFill>
              </a:rPr>
              <a:t> </a:t>
            </a:r>
            <a:r>
              <a:rPr lang="en-GB" sz="1600" dirty="0" err="1">
                <a:solidFill>
                  <a:schemeClr val="tx1">
                    <a:lumMod val="50000"/>
                    <a:lumOff val="50000"/>
                  </a:schemeClr>
                </a:solidFill>
              </a:rPr>
              <a:t>código</a:t>
            </a:r>
            <a:r>
              <a:rPr lang="en-GB" sz="1600" dirty="0">
                <a:solidFill>
                  <a:schemeClr val="tx1">
                    <a:lumMod val="50000"/>
                    <a:lumOff val="50000"/>
                  </a:schemeClr>
                </a:solidFill>
              </a:rPr>
              <a:t> con solicitudes de </a:t>
            </a:r>
            <a:r>
              <a:rPr lang="en-GB" sz="1600" dirty="0" err="1">
                <a:solidFill>
                  <a:schemeClr val="tx1">
                    <a:lumMod val="50000"/>
                    <a:lumOff val="50000"/>
                  </a:schemeClr>
                </a:solidFill>
              </a:rPr>
              <a:t>incorporación</a:t>
            </a:r>
            <a:r>
              <a:rPr lang="en-GB" sz="1600" dirty="0">
                <a:solidFill>
                  <a:schemeClr val="tx1">
                    <a:lumMod val="50000"/>
                    <a:lumOff val="50000"/>
                  </a:schemeClr>
                </a:solidFill>
              </a:rPr>
              <a:t> de </a:t>
            </a:r>
            <a:r>
              <a:rPr lang="en-GB" sz="1600" dirty="0" err="1">
                <a:solidFill>
                  <a:schemeClr val="tx1">
                    <a:lumMod val="50000"/>
                    <a:lumOff val="50000"/>
                  </a:schemeClr>
                </a:solidFill>
              </a:rPr>
              <a:t>cambios</a:t>
            </a:r>
            <a:r>
              <a:rPr lang="en-GB" sz="1600" dirty="0">
                <a:solidFill>
                  <a:schemeClr val="tx1">
                    <a:lumMod val="50000"/>
                    <a:lumOff val="50000"/>
                  </a:schemeClr>
                </a:solidFill>
              </a:rPr>
              <a:t> y </a:t>
            </a:r>
            <a:r>
              <a:rPr lang="en-GB" sz="1600" dirty="0" err="1">
                <a:solidFill>
                  <a:schemeClr val="tx1">
                    <a:lumMod val="50000"/>
                    <a:lumOff val="50000"/>
                  </a:schemeClr>
                </a:solidFill>
              </a:rPr>
              <a:t>administración</a:t>
            </a:r>
            <a:r>
              <a:rPr lang="en-GB" sz="1600" dirty="0">
                <a:solidFill>
                  <a:schemeClr val="tx1">
                    <a:lumMod val="50000"/>
                    <a:lumOff val="50000"/>
                  </a:schemeClr>
                </a:solidFill>
              </a:rPr>
              <a:t> </a:t>
            </a:r>
            <a:r>
              <a:rPr lang="en-GB" sz="1600" dirty="0" err="1">
                <a:solidFill>
                  <a:schemeClr val="tx1">
                    <a:lumMod val="50000"/>
                    <a:lumOff val="50000"/>
                  </a:schemeClr>
                </a:solidFill>
              </a:rPr>
              <a:t>avanzada</a:t>
            </a:r>
            <a:r>
              <a:rPr lang="en-GB" sz="1600" dirty="0">
                <a:solidFill>
                  <a:schemeClr val="tx1">
                    <a:lumMod val="50000"/>
                    <a:lumOff val="50000"/>
                  </a:schemeClr>
                </a:solidFill>
              </a:rPr>
              <a:t> de </a:t>
            </a:r>
            <a:r>
              <a:rPr lang="en-GB" sz="1600" dirty="0" err="1">
                <a:solidFill>
                  <a:schemeClr val="tx1">
                    <a:lumMod val="50000"/>
                    <a:lumOff val="50000"/>
                  </a:schemeClr>
                </a:solidFill>
              </a:rPr>
              <a:t>archivos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280351"/>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Pruebe</a:t>
            </a:r>
            <a:r>
              <a:rPr lang="en-GB" sz="1600" dirty="0">
                <a:solidFill>
                  <a:schemeClr val="tx1">
                    <a:lumMod val="50000"/>
                    <a:lumOff val="50000"/>
                  </a:schemeClr>
                </a:solidFill>
              </a:rPr>
              <a:t> y </a:t>
            </a:r>
            <a:r>
              <a:rPr lang="en-GB" sz="1600" dirty="0" err="1">
                <a:solidFill>
                  <a:schemeClr val="tx1">
                    <a:lumMod val="50000"/>
                    <a:lumOff val="50000"/>
                  </a:schemeClr>
                </a:solidFill>
              </a:rPr>
              <a:t>distribuya</a:t>
            </a:r>
            <a:r>
              <a:rPr lang="en-GB" sz="1600" dirty="0">
                <a:solidFill>
                  <a:schemeClr val="tx1">
                    <a:lumMod val="50000"/>
                    <a:lumOff val="50000"/>
                  </a:schemeClr>
                </a:solidFill>
              </a:rPr>
              <a:t> con </a:t>
            </a:r>
            <a:r>
              <a:rPr lang="en-GB" sz="1600" dirty="0" err="1">
                <a:solidFill>
                  <a:schemeClr val="tx1">
                    <a:lumMod val="50000"/>
                    <a:lumOff val="50000"/>
                  </a:schemeClr>
                </a:solidFill>
              </a:rPr>
              <a:t>confianza</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de </a:t>
            </a:r>
            <a:r>
              <a:rPr lang="en-GB" sz="1600" dirty="0" err="1">
                <a:solidFill>
                  <a:schemeClr val="tx1">
                    <a:lumMod val="50000"/>
                    <a:lumOff val="50000"/>
                  </a:schemeClr>
                </a:solidFill>
              </a:rPr>
              <a:t>prueba</a:t>
            </a:r>
            <a:r>
              <a:rPr lang="en-GB" sz="1600" dirty="0">
                <a:solidFill>
                  <a:schemeClr val="tx1">
                    <a:lumMod val="50000"/>
                    <a:lumOff val="50000"/>
                  </a:schemeClr>
                </a:solidFill>
              </a:rPr>
              <a:t> </a:t>
            </a:r>
            <a:r>
              <a:rPr lang="en-GB" sz="1600" dirty="0" err="1">
                <a:solidFill>
                  <a:schemeClr val="tx1">
                    <a:lumMod val="50000"/>
                    <a:lumOff val="50000"/>
                  </a:schemeClr>
                </a:solidFill>
              </a:rPr>
              <a:t>manuales</a:t>
            </a:r>
            <a:r>
              <a:rPr lang="en-GB" sz="1600" dirty="0">
                <a:solidFill>
                  <a:schemeClr val="tx1">
                    <a:lumMod val="50000"/>
                    <a:lumOff val="50000"/>
                  </a:schemeClr>
                </a:solidFill>
              </a:rPr>
              <a:t> y </a:t>
            </a:r>
            <a:r>
              <a:rPr lang="en-GB" sz="1600" dirty="0" err="1">
                <a:solidFill>
                  <a:schemeClr val="tx1">
                    <a:lumMod val="50000"/>
                    <a:lumOff val="50000"/>
                  </a:schemeClr>
                </a:solidFill>
              </a:rPr>
              <a:t>exploratorias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aloje</a:t>
            </a:r>
            <a:r>
              <a:rPr lang="en-GB" sz="1600" dirty="0">
                <a:solidFill>
                  <a:schemeClr val="tx1">
                    <a:lumMod val="50000"/>
                    <a:lumOff val="50000"/>
                  </a:schemeClr>
                </a:solidFill>
              </a:rPr>
              <a:t> y </a:t>
            </a:r>
            <a:r>
              <a:rPr lang="en-GB" sz="1600" dirty="0" err="1">
                <a:solidFill>
                  <a:schemeClr val="tx1">
                    <a:lumMod val="50000"/>
                    <a:lumOff val="50000"/>
                  </a:schemeClr>
                </a:solidFill>
              </a:rPr>
              <a:t>comparta</a:t>
            </a:r>
            <a:r>
              <a:rPr lang="en-GB" sz="1600" dirty="0">
                <a:solidFill>
                  <a:schemeClr val="tx1">
                    <a:lumMod val="50000"/>
                    <a:lumOff val="50000"/>
                  </a:schemeClr>
                </a:solidFill>
              </a:rPr>
              <a:t> </a:t>
            </a:r>
            <a:r>
              <a:rPr lang="en-GB" sz="1600" dirty="0" err="1">
                <a:solidFill>
                  <a:schemeClr val="tx1">
                    <a:lumMod val="50000"/>
                    <a:lumOff val="50000"/>
                  </a:schemeClr>
                </a:solidFill>
              </a:rPr>
              <a:t>paquetes</a:t>
            </a:r>
            <a:r>
              <a:rPr lang="en-GB" sz="1600" dirty="0">
                <a:solidFill>
                  <a:schemeClr val="tx1">
                    <a:lumMod val="50000"/>
                    <a:lumOff val="50000"/>
                  </a:schemeClr>
                </a:solidFill>
              </a:rPr>
              <a:t> con </a:t>
            </a:r>
            <a:r>
              <a:rPr lang="en-GB" sz="1600" dirty="0" err="1">
                <a:solidFill>
                  <a:schemeClr val="tx1">
                    <a:lumMod val="50000"/>
                    <a:lumOff val="50000"/>
                  </a:schemeClr>
                </a:solidFill>
              </a:rPr>
              <a:t>su</a:t>
            </a:r>
            <a:r>
              <a:rPr lang="en-GB" sz="1600" dirty="0">
                <a:solidFill>
                  <a:schemeClr val="tx1">
                    <a:lumMod val="50000"/>
                    <a:lumOff val="50000"/>
                  </a:schemeClr>
                </a:solidFill>
              </a:rPr>
              <a:t> </a:t>
            </a:r>
            <a:r>
              <a:rPr lang="en-GB" sz="1600" dirty="0" err="1">
                <a:solidFill>
                  <a:schemeClr val="tx1">
                    <a:lumMod val="50000"/>
                    <a:lumOff val="50000"/>
                  </a:schemeClr>
                </a:solidFill>
              </a:rPr>
              <a:t>equipo</a:t>
            </a:r>
            <a:r>
              <a:rPr lang="en-GB" sz="1600" dirty="0">
                <a:solidFill>
                  <a:schemeClr val="tx1">
                    <a:lumMod val="50000"/>
                    <a:lumOff val="50000"/>
                  </a:schemeClr>
                </a:solidFill>
              </a:rPr>
              <a:t>, y </a:t>
            </a:r>
            <a:r>
              <a:rPr lang="en-GB" sz="1600" dirty="0" err="1">
                <a:solidFill>
                  <a:schemeClr val="tx1">
                    <a:lumMod val="50000"/>
                    <a:lumOff val="50000"/>
                  </a:schemeClr>
                </a:solidFill>
              </a:rPr>
              <a:t>agregue</a:t>
            </a:r>
            <a:r>
              <a:rPr lang="en-GB" sz="1600" dirty="0">
                <a:solidFill>
                  <a:schemeClr val="tx1">
                    <a:lumMod val="50000"/>
                    <a:lumOff val="50000"/>
                  </a:schemeClr>
                </a:solidFill>
              </a:rPr>
              <a:t> </a:t>
            </a:r>
            <a:r>
              <a:rPr lang="en-GB" sz="1600" dirty="0" err="1">
                <a:solidFill>
                  <a:schemeClr val="tx1">
                    <a:lumMod val="50000"/>
                    <a:lumOff val="50000"/>
                  </a:schemeClr>
                </a:solidFill>
              </a:rPr>
              <a:t>artefactos</a:t>
            </a:r>
            <a:r>
              <a:rPr lang="en-GB" sz="1600" dirty="0">
                <a:solidFill>
                  <a:schemeClr val="tx1">
                    <a:lumMod val="50000"/>
                    <a:lumOff val="50000"/>
                  </a:schemeClr>
                </a:solidFill>
              </a:rPr>
              <a:t> a sus </a:t>
            </a:r>
            <a:r>
              <a:rPr lang="en-GB" sz="1600" dirty="0" err="1">
                <a:solidFill>
                  <a:schemeClr val="tx1">
                    <a:lumMod val="50000"/>
                    <a:lumOff val="50000"/>
                  </a:schemeClr>
                </a:solidFill>
              </a:rPr>
              <a:t>canalizaciones</a:t>
            </a:r>
            <a:r>
              <a:rPr lang="en-GB" sz="1600" dirty="0">
                <a:solidFill>
                  <a:schemeClr val="tx1">
                    <a:lumMod val="50000"/>
                    <a:lumOff val="50000"/>
                  </a:schemeClr>
                </a:solidFill>
              </a:rPr>
              <a:t> de CI/CD con un solo </a:t>
            </a:r>
            <a:r>
              <a:rPr lang="en-GB" sz="1600" dirty="0" err="1">
                <a:solidFill>
                  <a:schemeClr val="tx1">
                    <a:lumMod val="50000"/>
                    <a:lumOff val="50000"/>
                  </a:schemeClr>
                </a:solidFill>
              </a:rPr>
              <a:t>clic</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err="1"/>
              <a:t>Minutos</a:t>
            </a:r>
            <a:r>
              <a:rPr lang="en-GB" dirty="0"/>
              <a:t> de </a:t>
            </a:r>
            <a:r>
              <a:rPr lang="en-GB" dirty="0" err="1"/>
              <a:t>compilación</a:t>
            </a:r>
            <a:r>
              <a:rPr lang="en-GB" dirty="0"/>
              <a:t> </a:t>
            </a:r>
            <a:r>
              <a:rPr lang="en-GB" dirty="0" err="1"/>
              <a:t>ilimitados</a:t>
            </a:r>
            <a:r>
              <a:rPr lang="en-GB" dirty="0"/>
              <a:t> y </a:t>
            </a:r>
            <a:r>
              <a:rPr lang="en-GB" dirty="0" err="1"/>
              <a:t>gratuitos</a:t>
            </a:r>
            <a:r>
              <a:rPr lang="en-GB" dirty="0"/>
              <a:t> para </a:t>
            </a:r>
            <a:r>
              <a:rPr lang="en-GB" dirty="0" err="1"/>
              <a:t>proyectos</a:t>
            </a:r>
            <a:r>
              <a:rPr lang="en-GB" dirty="0"/>
              <a:t> </a:t>
            </a:r>
            <a:r>
              <a:rPr lang="en-GB" dirty="0" err="1"/>
              <a:t>públicos</a:t>
            </a:r>
            <a:r>
              <a:rPr lang="en-GB" dirty="0"/>
              <a:t>
Hasta 10 </a:t>
            </a:r>
            <a:r>
              <a:rPr lang="en-GB" dirty="0" err="1"/>
              <a:t>trabajos</a:t>
            </a:r>
            <a:r>
              <a:rPr lang="en-GB" dirty="0"/>
              <a:t> </a:t>
            </a:r>
            <a:r>
              <a:rPr lang="en-GB" dirty="0" err="1"/>
              <a:t>paralelos</a:t>
            </a:r>
            <a:r>
              <a:rPr lang="en-GB" dirty="0"/>
              <a:t> </a:t>
            </a:r>
            <a:r>
              <a:rPr lang="en-GB" dirty="0" err="1"/>
              <a:t>gratuitos</a:t>
            </a:r>
            <a:r>
              <a:rPr lang="en-GB" dirty="0"/>
              <a:t> </a:t>
            </a:r>
            <a:r>
              <a:rPr lang="en-GB" dirty="0" err="1"/>
              <a:t>en</a:t>
            </a:r>
            <a:r>
              <a:rPr lang="en-GB" dirty="0"/>
              <a:t> Windows, Linux y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docProps/app.xml><?xml version="1.0" encoding="utf-8"?>
<Properties xmlns="http://schemas.openxmlformats.org/officeDocument/2006/extended-properties" xmlns:vt="http://schemas.openxmlformats.org/officeDocument/2006/docPropsVTypes">
  <TotalTime>3590</TotalTime>
  <Words>2326</Words>
  <Application>Microsoft Macintosh PowerPoint</Application>
  <PresentationFormat>Personalizado</PresentationFormat>
  <Paragraphs>234</Paragraphs>
  <Slides>22</Slides>
  <Notes>15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22</vt:i4>
      </vt:variant>
    </vt:vector>
  </HeadingPairs>
  <TitlesOfParts>
    <vt:vector size="34" baseType="lpstr">
      <vt:lpstr>MS PGothic</vt:lpstr>
      <vt:lpstr>Arial</vt:lpstr>
      <vt:lpstr>Calibri</vt:lpstr>
      <vt:lpstr>Raleway</vt:lpstr>
      <vt:lpstr>Rockwell Extra Bold</vt:lpstr>
      <vt:lpstr>Segoe UI</vt:lpstr>
      <vt:lpstr>Segoe UI Light</vt:lpstr>
      <vt:lpstr>Segoe UI Semibold</vt:lpstr>
      <vt:lpstr>Segoe UI Semilight</vt:lpstr>
      <vt:lpstr>Source Sans Pro</vt:lpstr>
      <vt:lpstr>Wingdings</vt:lpstr>
      <vt:lpstr>Azure PPT Template - 2018</vt:lpstr>
      <vt:lpstr>Presentación de PowerPoint</vt:lpstr>
      <vt:lpstr>Introducción a  Azure DevOps </vt:lpstr>
      <vt:lpstr>What is DevOps?</vt:lpstr>
      <vt:lpstr>High Performance DevOps Companies Achieve…</vt:lpstr>
      <vt:lpstr>How Microsoft can help</vt:lpstr>
      <vt:lpstr>¿Qué tecnologías necesito para soportar DevOps?</vt:lpstr>
      <vt:lpstr>Presentación de Azure DevOps</vt:lpstr>
      <vt:lpstr>Azure Pipelines</vt:lpstr>
      <vt:lpstr>Azure Pipelines</vt:lpstr>
      <vt:lpstr>Integrado con GitHub</vt:lpstr>
      <vt:lpstr>Azure Boards</vt:lpstr>
      <vt:lpstr>Azure Repos</vt:lpstr>
      <vt:lpstr>Azure Test Plans</vt:lpstr>
      <vt:lpstr>Azure Artifacts</vt:lpstr>
      <vt:lpstr>Azure DevOps</vt:lpstr>
      <vt:lpstr>Azure DevOps</vt:lpstr>
      <vt:lpstr>Ampliación del ecosistema de Azure</vt:lpstr>
      <vt:lpstr>Azure DevOps: elija las herramientas y las nubes que le gustan</vt:lpstr>
      <vt:lpstr>DevOps en Microsoft</vt:lpstr>
      <vt:lpstr>Presentación de PowerPoint</vt:lpstr>
      <vt:lpstr>Azure DevOps</vt:lpstr>
      <vt:lpstr>Azure DevOps Services 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71</cp:revision>
  <dcterms:modified xsi:type="dcterms:W3CDTF">2024-08-20T02:54:01Z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